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theme/themeOverride4.xml" ContentType="application/vnd.openxmlformats-officedocument.themeOverride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387" r:id="rId2"/>
    <p:sldId id="385" r:id="rId3"/>
    <p:sldId id="407" r:id="rId4"/>
    <p:sldId id="408" r:id="rId5"/>
    <p:sldId id="357" r:id="rId6"/>
    <p:sldId id="410" r:id="rId7"/>
    <p:sldId id="261" r:id="rId8"/>
    <p:sldId id="386" r:id="rId9"/>
    <p:sldId id="359" r:id="rId10"/>
    <p:sldId id="258" r:id="rId11"/>
    <p:sldId id="411" r:id="rId12"/>
    <p:sldId id="339" r:id="rId13"/>
    <p:sldId id="338" r:id="rId14"/>
    <p:sldId id="384" r:id="rId15"/>
    <p:sldId id="365" r:id="rId16"/>
    <p:sldId id="369" r:id="rId17"/>
    <p:sldId id="366" r:id="rId18"/>
    <p:sldId id="367" r:id="rId19"/>
    <p:sldId id="370" r:id="rId20"/>
    <p:sldId id="342" r:id="rId21"/>
    <p:sldId id="263" r:id="rId22"/>
    <p:sldId id="264" r:id="rId23"/>
    <p:sldId id="265" r:id="rId24"/>
    <p:sldId id="276" r:id="rId25"/>
    <p:sldId id="344" r:id="rId26"/>
    <p:sldId id="324" r:id="rId27"/>
    <p:sldId id="380" r:id="rId28"/>
    <p:sldId id="266" r:id="rId29"/>
    <p:sldId id="267" r:id="rId30"/>
    <p:sldId id="306" r:id="rId31"/>
    <p:sldId id="372" r:id="rId32"/>
    <p:sldId id="373" r:id="rId33"/>
    <p:sldId id="374" r:id="rId34"/>
    <p:sldId id="301" r:id="rId35"/>
    <p:sldId id="299" r:id="rId36"/>
    <p:sldId id="298" r:id="rId37"/>
    <p:sldId id="297" r:id="rId38"/>
    <p:sldId id="293" r:id="rId39"/>
    <p:sldId id="291" r:id="rId40"/>
    <p:sldId id="295" r:id="rId41"/>
    <p:sldId id="292" r:id="rId42"/>
    <p:sldId id="371" r:id="rId43"/>
    <p:sldId id="335" r:id="rId44"/>
    <p:sldId id="376" r:id="rId45"/>
    <p:sldId id="343" r:id="rId46"/>
    <p:sldId id="351" r:id="rId47"/>
    <p:sldId id="354" r:id="rId48"/>
    <p:sldId id="378" r:id="rId49"/>
    <p:sldId id="271" r:id="rId50"/>
    <p:sldId id="273" r:id="rId51"/>
    <p:sldId id="334" r:id="rId52"/>
    <p:sldId id="377" r:id="rId53"/>
    <p:sldId id="379" r:id="rId54"/>
    <p:sldId id="382" r:id="rId55"/>
    <p:sldId id="327" r:id="rId56"/>
    <p:sldId id="329" r:id="rId57"/>
    <p:sldId id="340" r:id="rId58"/>
    <p:sldId id="356" r:id="rId59"/>
    <p:sldId id="383" r:id="rId60"/>
    <p:sldId id="412" r:id="rId61"/>
    <p:sldId id="414" r:id="rId62"/>
    <p:sldId id="415" r:id="rId63"/>
    <p:sldId id="409" r:id="rId6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B91C"/>
    <a:srgbClr val="D9D9D9"/>
    <a:srgbClr val="DEECC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4" autoAdjust="0"/>
    <p:restoredTop sz="94606" autoAdjust="0"/>
  </p:normalViewPr>
  <p:slideViewPr>
    <p:cSldViewPr>
      <p:cViewPr>
        <p:scale>
          <a:sx n="66" d="100"/>
          <a:sy n="66" d="100"/>
        </p:scale>
        <p:origin x="-2094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7BAB980-D156-4FC5-AF44-2E6E031ACCF3}" type="datetimeFigureOut">
              <a:rPr lang="fa-IR" smtClean="0"/>
              <a:pPr/>
              <a:t>12/14/1435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9E5BFC3-89DD-4468-AE26-2AA4189C5553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1</a:t>
            </a:fld>
            <a:endParaRPr lang="fa-I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10</a:t>
            </a:fld>
            <a:endParaRPr lang="fa-I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11</a:t>
            </a:fld>
            <a:endParaRPr lang="fa-I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12</a:t>
            </a:fld>
            <a:endParaRPr lang="fa-I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13</a:t>
            </a:fld>
            <a:endParaRPr lang="fa-I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14</a:t>
            </a:fld>
            <a:endParaRPr lang="fa-I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15</a:t>
            </a:fld>
            <a:endParaRPr lang="fa-I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16</a:t>
            </a:fld>
            <a:endParaRPr lang="fa-I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17</a:t>
            </a:fld>
            <a:endParaRPr lang="fa-I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18</a:t>
            </a:fld>
            <a:endParaRPr lang="fa-I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19</a:t>
            </a:fld>
            <a:endParaRPr lang="fa-I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2</a:t>
            </a:fld>
            <a:endParaRPr lang="fa-I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20</a:t>
            </a:fld>
            <a:endParaRPr lang="fa-I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21</a:t>
            </a:fld>
            <a:endParaRPr lang="fa-I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22</a:t>
            </a:fld>
            <a:endParaRPr lang="fa-I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23</a:t>
            </a:fld>
            <a:endParaRPr lang="fa-I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24</a:t>
            </a:fld>
            <a:endParaRPr lang="fa-I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25</a:t>
            </a:fld>
            <a:endParaRPr lang="fa-I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26</a:t>
            </a:fld>
            <a:endParaRPr lang="fa-I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27</a:t>
            </a:fld>
            <a:endParaRPr lang="fa-I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28</a:t>
            </a:fld>
            <a:endParaRPr lang="fa-I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29</a:t>
            </a:fld>
            <a:endParaRPr lang="fa-I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3</a:t>
            </a:fld>
            <a:endParaRPr lang="fa-I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30</a:t>
            </a:fld>
            <a:endParaRPr lang="fa-I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31</a:t>
            </a:fld>
            <a:endParaRPr lang="fa-I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32</a:t>
            </a:fld>
            <a:endParaRPr lang="fa-I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33</a:t>
            </a:fld>
            <a:endParaRPr lang="fa-I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34</a:t>
            </a:fld>
            <a:endParaRPr lang="fa-I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35</a:t>
            </a:fld>
            <a:endParaRPr lang="fa-I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36</a:t>
            </a:fld>
            <a:endParaRPr lang="fa-I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37</a:t>
            </a:fld>
            <a:endParaRPr lang="fa-I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38</a:t>
            </a:fld>
            <a:endParaRPr lang="fa-I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39</a:t>
            </a:fld>
            <a:endParaRPr lang="fa-I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4</a:t>
            </a:fld>
            <a:endParaRPr lang="fa-I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40</a:t>
            </a:fld>
            <a:endParaRPr lang="fa-I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41</a:t>
            </a:fld>
            <a:endParaRPr lang="fa-I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42</a:t>
            </a:fld>
            <a:endParaRPr lang="fa-I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43</a:t>
            </a:fld>
            <a:endParaRPr lang="fa-I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44</a:t>
            </a:fld>
            <a:endParaRPr lang="fa-I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45</a:t>
            </a:fld>
            <a:endParaRPr lang="fa-I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46</a:t>
            </a:fld>
            <a:endParaRPr lang="fa-I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47</a:t>
            </a:fld>
            <a:endParaRPr lang="fa-I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48</a:t>
            </a:fld>
            <a:endParaRPr lang="fa-I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49</a:t>
            </a:fld>
            <a:endParaRPr lang="fa-I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5</a:t>
            </a:fld>
            <a:endParaRPr lang="fa-I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50</a:t>
            </a:fld>
            <a:endParaRPr lang="fa-I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51</a:t>
            </a:fld>
            <a:endParaRPr lang="fa-I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52</a:t>
            </a:fld>
            <a:endParaRPr lang="fa-IR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53</a:t>
            </a:fld>
            <a:endParaRPr lang="fa-IR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54</a:t>
            </a:fld>
            <a:endParaRPr lang="fa-I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55</a:t>
            </a:fld>
            <a:endParaRPr lang="fa-IR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56</a:t>
            </a:fld>
            <a:endParaRPr lang="fa-IR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57</a:t>
            </a:fld>
            <a:endParaRPr lang="fa-IR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58</a:t>
            </a:fld>
            <a:endParaRPr lang="fa-IR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59</a:t>
            </a:fld>
            <a:endParaRPr lang="fa-I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6</a:t>
            </a:fld>
            <a:endParaRPr lang="fa-IR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60</a:t>
            </a:fld>
            <a:endParaRPr lang="fa-IR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61</a:t>
            </a:fld>
            <a:endParaRPr lang="fa-IR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62</a:t>
            </a:fld>
            <a:endParaRPr lang="fa-IR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63</a:t>
            </a:fld>
            <a:endParaRPr lang="fa-I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7</a:t>
            </a:fld>
            <a:endParaRPr lang="fa-I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8</a:t>
            </a:fld>
            <a:endParaRPr lang="fa-I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BFC3-89DD-4468-AE26-2AA4189C5553}" type="slidenum">
              <a:rPr lang="fa-IR" smtClean="0"/>
              <a:pPr/>
              <a:t>9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152400" y="5290159"/>
            <a:ext cx="1200497" cy="1415441"/>
            <a:chOff x="152400" y="4919914"/>
            <a:chExt cx="1200497" cy="1415441"/>
          </a:xfrm>
        </p:grpSpPr>
        <p:pic>
          <p:nvPicPr>
            <p:cNvPr id="22" name="Picture 21" descr="Final logo jyane-1.jpg"/>
            <p:cNvPicPr preferRelativeResize="0">
              <a:picLocks/>
            </p:cNvPicPr>
            <p:nvPr userDrawn="1"/>
          </p:nvPicPr>
          <p:blipFill>
            <a:blip r:embed="rId1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400" y="5615355"/>
              <a:ext cx="720000" cy="720000"/>
            </a:xfrm>
            <a:prstGeom prst="rect">
              <a:avLst/>
            </a:prstGeom>
          </p:spPr>
        </p:pic>
        <p:pic>
          <p:nvPicPr>
            <p:cNvPr id="23" name="Picture 22" descr="images1.jpg"/>
            <p:cNvPicPr>
              <a:picLocks noChangeAspect="1"/>
            </p:cNvPicPr>
            <p:nvPr userDrawn="1"/>
          </p:nvPicPr>
          <p:blipFill>
            <a:blip r:embed="rId1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400" y="4919914"/>
              <a:ext cx="720000" cy="805970"/>
            </a:xfrm>
            <a:prstGeom prst="rect">
              <a:avLst/>
            </a:prstGeom>
          </p:spPr>
        </p:pic>
        <p:pic>
          <p:nvPicPr>
            <p:cNvPr id="24" name="Picture 23" descr="images.jpg"/>
            <p:cNvPicPr>
              <a:picLocks noChangeAspect="1"/>
            </p:cNvPicPr>
            <p:nvPr userDrawn="1"/>
          </p:nvPicPr>
          <p:blipFill>
            <a:blip r:embed="rId1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2000" y="5615355"/>
              <a:ext cx="590897" cy="7200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jpe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7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8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77.png"/><Relationship Id="rId5" Type="http://schemas.openxmlformats.org/officeDocument/2006/relationships/image" Target="../media/image82.png"/><Relationship Id="rId10" Type="http://schemas.openxmlformats.org/officeDocument/2006/relationships/image" Target="../media/image86.png"/><Relationship Id="rId4" Type="http://schemas.openxmlformats.org/officeDocument/2006/relationships/image" Target="../media/image81.jpeg"/><Relationship Id="rId9" Type="http://schemas.openxmlformats.org/officeDocument/2006/relationships/image" Target="../media/image8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jpeg"/><Relationship Id="rId3" Type="http://schemas.openxmlformats.org/officeDocument/2006/relationships/image" Target="../media/image6.jpeg"/><Relationship Id="rId21" Type="http://schemas.openxmlformats.org/officeDocument/2006/relationships/image" Target="../media/image24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5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29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24" Type="http://schemas.openxmlformats.org/officeDocument/2006/relationships/image" Target="../media/image27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Relationship Id="rId22" Type="http://schemas.openxmlformats.org/officeDocument/2006/relationships/image" Target="../media/image25.jpeg"/><Relationship Id="rId27" Type="http://schemas.openxmlformats.org/officeDocument/2006/relationships/image" Target="../media/image30.jpeg"/><Relationship Id="rId30" Type="http://schemas.openxmlformats.org/officeDocument/2006/relationships/image" Target="../media/image3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7" Type="http://schemas.openxmlformats.org/officeDocument/2006/relationships/image" Target="../media/image130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9.jpeg"/><Relationship Id="rId5" Type="http://schemas.openxmlformats.org/officeDocument/2006/relationships/image" Target="../media/image128.jpeg"/><Relationship Id="rId4" Type="http://schemas.openxmlformats.org/officeDocument/2006/relationships/image" Target="../media/image127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jpeg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8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4.jpeg"/><Relationship Id="rId5" Type="http://schemas.openxmlformats.org/officeDocument/2006/relationships/image" Target="../media/image143.jpeg"/><Relationship Id="rId4" Type="http://schemas.openxmlformats.org/officeDocument/2006/relationships/image" Target="../media/image142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google.com/url?q=http://www.hellokish.com/&amp;sa=D&amp;sntz=1&amp;usg=AFQjCNHXoG3EczHlK8USOOHU7rbqkborYQ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4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600" y="162600"/>
            <a:ext cx="7200000" cy="54000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kashani\Desktop\photo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-667636" y="667637"/>
            <a:ext cx="6858002" cy="5522729"/>
          </a:xfrm>
          <a:prstGeom prst="rect">
            <a:avLst/>
          </a:prstGeom>
          <a:noFill/>
        </p:spPr>
      </p:pic>
      <p:sp>
        <p:nvSpPr>
          <p:cNvPr id="3" name="Rounded Rectangle 2"/>
          <p:cNvSpPr/>
          <p:nvPr/>
        </p:nvSpPr>
        <p:spPr>
          <a:xfrm>
            <a:off x="5562600" y="228600"/>
            <a:ext cx="3505200" cy="29718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بهره برداری از پروژه مخزن هوایی 1200 متر مکعبی کیش در</a:t>
            </a:r>
          </a:p>
          <a:p>
            <a:pPr algn="ctr"/>
            <a:r>
              <a:rPr lang="fa-I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22 بهمن 1392</a:t>
            </a:r>
            <a:endParaRPr lang="fa-I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مخزن هوائي-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371600" y="0"/>
            <a:ext cx="7772400" cy="6857998"/>
            <a:chOff x="2057400" y="-2362200"/>
            <a:chExt cx="7086600" cy="6857998"/>
          </a:xfrm>
        </p:grpSpPr>
        <p:grpSp>
          <p:nvGrpSpPr>
            <p:cNvPr id="11" name="Group 10"/>
            <p:cNvGrpSpPr/>
            <p:nvPr/>
          </p:nvGrpSpPr>
          <p:grpSpPr>
            <a:xfrm>
              <a:off x="2057400" y="-2362200"/>
              <a:ext cx="7086600" cy="6857998"/>
              <a:chOff x="2057400" y="2"/>
              <a:chExt cx="7086600" cy="6857998"/>
            </a:xfrm>
          </p:grpSpPr>
          <p:pic>
            <p:nvPicPr>
              <p:cNvPr id="6" name="Picture 5" descr="IMG_0003.jpg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2057400" y="2"/>
                <a:ext cx="7086600" cy="6857998"/>
              </a:xfrm>
              <a:prstGeom prst="rect">
                <a:avLst/>
              </a:prstGeom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7239000" y="6634458"/>
                <a:ext cx="900000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9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Nazanin" pitchFamily="2" charset="-78"/>
                  </a:rPr>
                  <a:t>مهندس مونسان</a:t>
                </a:r>
                <a:endParaRPr lang="fa-IR" sz="9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itchFamily="2" charset="-78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7463331" y="2119086"/>
                <a:ext cx="1320053" cy="523220"/>
              </a:xfrm>
              <a:prstGeom prst="rect">
                <a:avLst/>
              </a:prstGeom>
              <a:solidFill>
                <a:srgbClr val="DEECC6">
                  <a:alpha val="50196"/>
                </a:srgbClr>
              </a:solidFill>
              <a:ln w="3175">
                <a:solidFill>
                  <a:schemeClr val="tx1"/>
                </a:solidFill>
              </a:ln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Nazanin" pitchFamily="2" charset="-78"/>
                  </a:rPr>
                  <a:t>تاریخ بهره برداری:</a:t>
                </a:r>
              </a:p>
              <a:p>
                <a:pPr algn="ctr" rtl="1"/>
                <a:r>
                  <a:rPr lang="fa-I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Nazanin" pitchFamily="2" charset="-78"/>
                  </a:rPr>
                  <a:t>22 بهمن 1392</a:t>
                </a:r>
                <a:endParaRPr lang="fa-IR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itchFamily="2" charset="-78"/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7086600" y="3780972"/>
              <a:ext cx="1600200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itchFamily="2" charset="-78"/>
                </a:rPr>
                <a:t>سازمان منطقه آزاد کیش</a:t>
              </a:r>
              <a:endParaRPr lang="fa-I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34000" y="3780972"/>
              <a:ext cx="1600200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itchFamily="2" charset="-78"/>
                </a:rPr>
                <a:t>شرکت ری آب</a:t>
              </a:r>
              <a:endParaRPr lang="fa-I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57600" y="3762828"/>
              <a:ext cx="1600200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itchFamily="2" charset="-78"/>
                </a:rPr>
                <a:t>شرکت ژیان</a:t>
              </a:r>
              <a:endParaRPr lang="fa-I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7924800" cy="11430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/>
              <a:t>ویژگی های پروژه مخزن مرتفع کیش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91200" y="1676400"/>
            <a:ext cx="3352800" cy="22860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dirty="0" smtClean="0"/>
              <a:t>1. معماری خاص و سمبولیک پروژه به عنوان نماد کیش</a:t>
            </a:r>
          </a:p>
          <a:p>
            <a:pPr marL="514350" indent="-514350" algn="r" rtl="1">
              <a:buFont typeface="+mj-lt"/>
              <a:buAutoNum type="arabicPeriod"/>
            </a:pPr>
            <a:endParaRPr lang="fa-IR" dirty="0"/>
          </a:p>
        </p:txBody>
      </p:sp>
      <p:pic>
        <p:nvPicPr>
          <p:cNvPr id="3074" name="Picture 2" descr="D:\MONAGHESAT\kish\04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676400"/>
            <a:ext cx="5791200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ntactSheet-00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5181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4041606" y="5486400"/>
            <a:ext cx="4416594" cy="52322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rtlCol="1">
            <a:spAutoFit/>
          </a:bodyPr>
          <a:lstStyle/>
          <a:p>
            <a:pPr algn="r" rtl="1"/>
            <a:r>
              <a:rPr lang="fa-I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B Nazanin" pitchFamily="2" charset="-78"/>
              </a:rPr>
              <a:t>سردر ورودی و ساختمان اداری وکنترل</a:t>
            </a:r>
            <a:endParaRPr lang="fa-I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7924800" cy="11430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/>
              <a:t>ویژگی های پروژه مخزن مرتفع کیش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91200" y="1676400"/>
            <a:ext cx="3352800" cy="22860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dirty="0" smtClean="0"/>
              <a:t>2. طراحی سازه ضد زلزله و مقاوم در برابر باد و ریزگردها</a:t>
            </a:r>
          </a:p>
          <a:p>
            <a:pPr marL="514350" indent="-514350" algn="r" rtl="1">
              <a:buNone/>
            </a:pPr>
            <a:endParaRPr lang="fa-IR" dirty="0" smtClean="0"/>
          </a:p>
          <a:p>
            <a:pPr marL="514350" indent="-514350" algn="r" rtl="1">
              <a:buFont typeface="+mj-lt"/>
              <a:buAutoNum type="arabicPeriod"/>
            </a:pPr>
            <a:endParaRPr lang="fa-IR" dirty="0"/>
          </a:p>
        </p:txBody>
      </p:sp>
      <p:pic>
        <p:nvPicPr>
          <p:cNvPr id="3074" name="Picture 2" descr="D:\MONAGHESAT\kish\04.jpe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447801" y="1524000"/>
            <a:ext cx="3886199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020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81000" y="0"/>
            <a:ext cx="3962400" cy="297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4724400" y="0"/>
            <a:ext cx="4419600" cy="6858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marL="514350" marR="0" lvl="0" indent="-51435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مهندسی ارزش بر روی فونداسیون با انجام آزمایشات ژئوتکنیک</a:t>
            </a:r>
          </a:p>
          <a:p>
            <a:pPr marL="514350" marR="0" lvl="0" indent="-51435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a-I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photo 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2480310"/>
            <a:ext cx="9144000" cy="4377690"/>
          </a:xfrm>
          <a:prstGeom prst="rect">
            <a:avLst/>
          </a:prstGeom>
        </p:spPr>
      </p:pic>
      <p:pic>
        <p:nvPicPr>
          <p:cNvPr id="3" name="Picture 2" descr="D:\MONAGHESAT\kish\04.jpeg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4800600" y="762000"/>
            <a:ext cx="4343400" cy="3257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11430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/>
              <a:t>ویژگی های پروژه مخزن مرتفع کیش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91200" y="1676400"/>
            <a:ext cx="3352800" cy="22860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dirty="0" smtClean="0"/>
              <a:t>3. مهندسی ارزش بر روی فونداسیون باکسی در مقابل شمع درجا</a:t>
            </a:r>
          </a:p>
          <a:p>
            <a:pPr marL="514350" indent="-514350" algn="r" rtl="1">
              <a:buNone/>
            </a:pPr>
            <a:endParaRPr lang="fa-IR" dirty="0" smtClean="0"/>
          </a:p>
          <a:p>
            <a:pPr marL="514350" indent="-514350" algn="r" rtl="1">
              <a:buFont typeface="+mj-lt"/>
              <a:buAutoNum type="arabicPeriod"/>
            </a:pPr>
            <a:endParaRPr lang="fa-IR" dirty="0"/>
          </a:p>
        </p:txBody>
      </p:sp>
      <p:pic>
        <p:nvPicPr>
          <p:cNvPr id="5" name="Picture 2" descr="30"/>
          <p:cNvPicPr>
            <a:picLocks noChangeAspect="1" noChangeArrowheads="1"/>
          </p:cNvPicPr>
          <p:nvPr/>
        </p:nvPicPr>
        <p:blipFill>
          <a:blip r:embed="rId3" cstate="email">
            <a:lum bright="20000"/>
          </a:blip>
          <a:srcRect/>
          <a:stretch>
            <a:fillRect/>
          </a:stretch>
        </p:blipFill>
        <p:spPr bwMode="auto">
          <a:xfrm>
            <a:off x="228600" y="1752600"/>
            <a:ext cx="5379383" cy="4953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7924800" cy="11430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/>
              <a:t>ویژگی های پروژه مخزن مرتفع کیش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91200" y="1676400"/>
            <a:ext cx="3352800" cy="43434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dirty="0" smtClean="0"/>
              <a:t>4.  تهیه و تامین مصالح سنگی از میناب از طریق حمل و نقل دریایی (120 کیلومتر راه زمینی و 300 کیلومتر راه دریایی)</a:t>
            </a:r>
          </a:p>
          <a:p>
            <a:pPr marL="514350" indent="-514350" algn="r" rtl="1">
              <a:buNone/>
            </a:pPr>
            <a:endParaRPr lang="fa-IR" dirty="0" smtClean="0"/>
          </a:p>
          <a:p>
            <a:pPr marL="514350" indent="-514350" algn="r" rtl="1">
              <a:buFont typeface="+mj-lt"/>
              <a:buAutoNum type="arabicPeriod"/>
            </a:pPr>
            <a:endParaRPr lang="fa-IR" dirty="0"/>
          </a:p>
        </p:txBody>
      </p:sp>
      <p:pic>
        <p:nvPicPr>
          <p:cNvPr id="3074" name="Picture 2" descr="D:\MONAGHESAT\kish\04.jpe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0" y="1676400"/>
            <a:ext cx="5791200" cy="4343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MONAGHESAT\kish\04.jpe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114800" y="3086100"/>
            <a:ext cx="5029200" cy="37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DSC00205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45720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724400" y="0"/>
            <a:ext cx="4419600" cy="29718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marR="0" lvl="0" indent="-51435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  تهیه و تامین مصالح سنگی از میناب از طریق حمل و نقل دریایی (120 کیلومتر راه زمینی و 300 کیلومتر راه دریایی)</a:t>
            </a:r>
          </a:p>
          <a:p>
            <a:pPr marL="514350" marR="0" lvl="0" indent="-51435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a-IR" sz="32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DSC01784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3429000"/>
            <a:ext cx="45720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1.t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5257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676400" y="5562600"/>
            <a:ext cx="7196201" cy="52322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rtlCol="1">
            <a:spAutoFit/>
          </a:bodyPr>
          <a:lstStyle/>
          <a:p>
            <a:pPr algn="r" rtl="1"/>
            <a:r>
              <a:rPr lang="fa-I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B Nazanin" pitchFamily="2" charset="-78"/>
              </a:rPr>
              <a:t>مخزن 1200 مترمکعبی بتنی مرتفع تعادل فشار آب جزیره کیش</a:t>
            </a:r>
            <a:endParaRPr lang="fa-I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38400" y="609600"/>
            <a:ext cx="4572000" cy="1938992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algn="ctr"/>
            <a:r>
              <a:rPr lang="fa-IR" sz="2000" b="1" cap="all" dirty="0" smtClean="0">
                <a:ln w="0">
                  <a:solidFill>
                    <a:srgbClr val="00B0F0"/>
                  </a:solidFill>
                </a:ln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دوازدهمین همایش بتن</a:t>
            </a:r>
            <a:endParaRPr lang="en-US" sz="2000" b="1" cap="all" dirty="0" smtClean="0">
              <a:ln w="0">
                <a:solidFill>
                  <a:srgbClr val="00B0F0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fa-IR" sz="2000" b="1" cap="all" dirty="0" smtClean="0">
              <a:ln w="0">
                <a:solidFill>
                  <a:srgbClr val="00B0F0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fa-IR" sz="2000" b="1" cap="all" dirty="0" smtClean="0">
                <a:ln w="0">
                  <a:solidFill>
                    <a:srgbClr val="00B0F0"/>
                  </a:solidFill>
                </a:ln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ششمین کنفرانس ملی بتن</a:t>
            </a:r>
            <a:endParaRPr lang="en-US" sz="2000" b="1" cap="all" dirty="0" smtClean="0">
              <a:ln w="0">
                <a:solidFill>
                  <a:srgbClr val="00B0F0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en-US" sz="2000" b="1" cap="all" dirty="0" smtClean="0">
              <a:ln w="0">
                <a:solidFill>
                  <a:srgbClr val="00B0F0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fa-IR" sz="2000" b="1" cap="all" dirty="0" smtClean="0">
                <a:ln w="0">
                  <a:solidFill>
                    <a:srgbClr val="00B0F0"/>
                  </a:solidFill>
                </a:ln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معرفی پروژه مخزن هوایی تعادل</a:t>
            </a:r>
          </a:p>
          <a:p>
            <a:pPr algn="ctr"/>
            <a:r>
              <a:rPr lang="fa-IR" sz="2000" b="1" cap="all" dirty="0" smtClean="0">
                <a:ln w="0">
                  <a:solidFill>
                    <a:srgbClr val="00B0F0"/>
                  </a:solidFill>
                </a:ln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فشار آب کیش</a:t>
            </a:r>
            <a:endParaRPr lang="en-US" sz="2000" dirty="0"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1143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/>
              <a:t>ویژگی های پروژه مخزن مرتفع کیش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7400" y="1600200"/>
            <a:ext cx="3048000" cy="4525963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dirty="0" smtClean="0"/>
              <a:t>5. تولید و حمل و عمل آوری بتن در شرایط بسیار سخت آب و هوایی نظیر گرما، باد شدید، شرجی و گرد و غبار</a:t>
            </a:r>
          </a:p>
          <a:p>
            <a:pPr marL="514350" indent="-514350" algn="r" rtl="1">
              <a:buFont typeface="+mj-lt"/>
              <a:buAutoNum type="arabicPeriod" startAt="6"/>
            </a:pPr>
            <a:endParaRPr lang="fa-IR" dirty="0"/>
          </a:p>
        </p:txBody>
      </p:sp>
      <p:pic>
        <p:nvPicPr>
          <p:cNvPr id="4" name="Picture 3" descr="35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71600" y="1600200"/>
            <a:ext cx="4343400" cy="50887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02.jpe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70400" y="3352800"/>
            <a:ext cx="4673600" cy="35052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3400" y="4419600"/>
            <a:ext cx="5172075" cy="428625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00200" y="2209800"/>
            <a:ext cx="7029450" cy="43815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429000" y="3048000"/>
            <a:ext cx="2266950" cy="390525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371600" y="3657600"/>
            <a:ext cx="4648200" cy="38100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876800" y="609600"/>
            <a:ext cx="3705225" cy="43815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38200" y="5257800"/>
            <a:ext cx="5591175" cy="41910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" y="1600200"/>
            <a:ext cx="8439150" cy="847725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76800" y="609600"/>
            <a:ext cx="3705225" cy="43815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15200" y="2743200"/>
            <a:ext cx="1028700" cy="43815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381125" y="3505200"/>
            <a:ext cx="6924675" cy="2552700"/>
          </a:xfrm>
          <a:prstGeom prst="rect">
            <a:avLst/>
          </a:prstGeom>
          <a:solidFill>
            <a:srgbClr val="FF0000"/>
          </a:solidFill>
          <a:ln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05.jpe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3352800" cy="33528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48000" y="1371600"/>
            <a:ext cx="5791200" cy="3019425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5000" y="4572000"/>
            <a:ext cx="2295525" cy="428625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14475" y="5334000"/>
            <a:ext cx="4276725" cy="123825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876800" y="609600"/>
            <a:ext cx="3705225" cy="43815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24200" y="609600"/>
            <a:ext cx="5514975" cy="581025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1371600"/>
            <a:ext cx="9144000" cy="3929477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86600" cy="11430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/>
              <a:t>ویژگی های پروژه مخزن مرتفع کیش</a:t>
            </a:r>
            <a:endParaRPr lang="fa-IR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629400" y="1447800"/>
            <a:ext cx="2514600" cy="4419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dirty="0" smtClean="0"/>
              <a:t>6.  استفاده از مواد افزودنی ویژه نظیر الیاف سلولزی برای اولین بار در ایران</a:t>
            </a:r>
          </a:p>
          <a:p>
            <a:pPr marL="514350" indent="-514350" algn="r" rtl="1">
              <a:buNone/>
            </a:pPr>
            <a:endParaRPr lang="fa-IR" dirty="0" smtClean="0"/>
          </a:p>
          <a:p>
            <a:pPr marL="514350" indent="-514350" algn="r" rtl="1">
              <a:buFont typeface="+mj-lt"/>
              <a:buAutoNum type="arabicPeriod"/>
            </a:pPr>
            <a:endParaRPr lang="fa-IR" dirty="0"/>
          </a:p>
        </p:txBody>
      </p:sp>
      <p:pic>
        <p:nvPicPr>
          <p:cNvPr id="1026" name="Picture 2" descr="C:\Documents and Settings\mirzaei\My Documents\My Pictures\MP Navigator EX\2014_09_07\IMG_002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557168"/>
            <a:ext cx="4953000" cy="5300831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018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412275" y="0"/>
            <a:ext cx="727452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7924800" cy="11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/>
              <a:t>ویژگی های پروژه مخزن مرتفع کیش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0" y="1600200"/>
            <a:ext cx="3200400" cy="452596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dirty="0" smtClean="0"/>
              <a:t>7. طرح اختلاط ویژه جهت دوام، مقاومت بالا و نفوذپذیری پایین</a:t>
            </a:r>
          </a:p>
          <a:p>
            <a:pPr marL="514350" indent="-514350" algn="r" rtl="1">
              <a:buNone/>
            </a:pPr>
            <a:endParaRPr lang="fa-IR" dirty="0"/>
          </a:p>
        </p:txBody>
      </p:sp>
      <p:pic>
        <p:nvPicPr>
          <p:cNvPr id="6146" name="Picture 2" descr="D:\MONAGHESAT\عکسهایی در حال ساخت مخزن هوایی کیش\DSC0150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5402" y="1752600"/>
            <a:ext cx="5138598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03.jpe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4572000" cy="3429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24400" y="685800"/>
            <a:ext cx="3638550" cy="638175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62000" y="2590800"/>
            <a:ext cx="8124825" cy="447675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24200" y="3352800"/>
            <a:ext cx="5600700" cy="43815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38200" y="4114800"/>
            <a:ext cx="8115300" cy="152400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04.jpe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290" y="0"/>
            <a:ext cx="4570710" cy="34290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29400" y="1828800"/>
            <a:ext cx="1552575" cy="47625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24400" y="685800"/>
            <a:ext cx="3638550" cy="638175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828800" y="2971800"/>
            <a:ext cx="6686550" cy="49530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57200" y="3886200"/>
            <a:ext cx="7448550" cy="409575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04800" y="4572000"/>
            <a:ext cx="7677150" cy="409575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514600" y="5410200"/>
            <a:ext cx="3810000" cy="447675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photo 1 (2)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19828" y="4968000"/>
            <a:ext cx="1260000" cy="189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" name="Picture 39" descr="photo 1 (3)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90800" y="3191114"/>
            <a:ext cx="1260000" cy="16815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" name="Picture 40" descr="photo 1 (4)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257800" y="990600"/>
            <a:ext cx="1260000" cy="16246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2" name="Picture 41" descr="photo 1 (5)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884000" y="4962660"/>
            <a:ext cx="1260000" cy="18953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3" name="Picture 42" descr="photo 1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254170" y="0"/>
            <a:ext cx="1260000" cy="94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4" name="Picture 43" descr="photo 2 (2)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918858" y="3196800"/>
            <a:ext cx="1260000" cy="16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5" name="Picture 44" descr="photo 2 (3)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553200" y="990600"/>
            <a:ext cx="1260000" cy="15695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3" name="Picture 52" descr="photo 2 (4)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0" y="0"/>
            <a:ext cx="1260000" cy="7155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5" name="Picture 54" descr="photo 2 (5)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0" y="2958316"/>
            <a:ext cx="1260000" cy="17474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6" name="Picture 55" descr="photo 2 (6).JP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3933372" y="4968000"/>
            <a:ext cx="1260000" cy="189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7" name="Picture 56" descr="photo 2.JP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7884000" y="3196800"/>
            <a:ext cx="1260000" cy="16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8" name="Picture 57" descr="photo 3 (2).JP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7884000" y="0"/>
            <a:ext cx="1260000" cy="12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9" name="Picture 58" descr="photo 3 (3).JPG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6553200" y="3196800"/>
            <a:ext cx="1260000" cy="16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0" name="Picture 59" descr="photo 3 (4).JPG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5243286" y="3257961"/>
            <a:ext cx="1260000" cy="16805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" name="Picture 60" descr="photo 3 (5).JPG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>
            <a:off x="7884000" y="1342572"/>
            <a:ext cx="1260000" cy="12493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2" name="Picture 61" descr="photo 3 (6).JPG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0" y="776514"/>
            <a:ext cx="1260000" cy="16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3" name="Picture 62" descr="photo 3.JPG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3929742" y="0"/>
            <a:ext cx="1260000" cy="8357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4" name="Picture 63" descr="photo 4 (2).JPG"/>
          <p:cNvPicPr>
            <a:picLocks noChangeAspect="1"/>
          </p:cNvPicPr>
          <p:nvPr/>
        </p:nvPicPr>
        <p:blipFill>
          <a:blip r:embed="rId20" cstate="email"/>
          <a:stretch>
            <a:fillRect/>
          </a:stretch>
        </p:blipFill>
        <p:spPr>
          <a:xfrm>
            <a:off x="6567714" y="0"/>
            <a:ext cx="1260000" cy="9557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5" name="Picture 64" descr="photo 4 (3).JPG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1309914" y="4952118"/>
            <a:ext cx="1260000" cy="19058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6" name="Picture 65" descr="photo 4 (4).JPG"/>
          <p:cNvPicPr>
            <a:picLocks noChangeAspect="1"/>
          </p:cNvPicPr>
          <p:nvPr/>
        </p:nvPicPr>
        <p:blipFill>
          <a:blip r:embed="rId22" cstate="email"/>
          <a:stretch>
            <a:fillRect/>
          </a:stretch>
        </p:blipFill>
        <p:spPr>
          <a:xfrm>
            <a:off x="1295400" y="776514"/>
            <a:ext cx="1260000" cy="16578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7" name="Picture 66" descr="photo 4 (5).JPG"/>
          <p:cNvPicPr>
            <a:picLocks noChangeAspect="1"/>
          </p:cNvPicPr>
          <p:nvPr/>
        </p:nvPicPr>
        <p:blipFill>
          <a:blip r:embed="rId23" cstate="email"/>
          <a:stretch>
            <a:fillRect/>
          </a:stretch>
        </p:blipFill>
        <p:spPr>
          <a:xfrm>
            <a:off x="2605314" y="928914"/>
            <a:ext cx="1260000" cy="16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8" name="Picture 67" descr="photo 4 (6).JPG"/>
          <p:cNvPicPr>
            <a:picLocks noChangeAspect="1"/>
          </p:cNvPicPr>
          <p:nvPr/>
        </p:nvPicPr>
        <p:blipFill>
          <a:blip r:embed="rId24" cstate="email"/>
          <a:stretch>
            <a:fillRect/>
          </a:stretch>
        </p:blipFill>
        <p:spPr>
          <a:xfrm>
            <a:off x="3933372" y="910800"/>
            <a:ext cx="1260000" cy="16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9" name="Picture 68" descr="photo 4.JPG"/>
          <p:cNvPicPr>
            <a:picLocks noChangeAspect="1"/>
          </p:cNvPicPr>
          <p:nvPr/>
        </p:nvPicPr>
        <p:blipFill>
          <a:blip r:embed="rId25" cstate="email"/>
          <a:stretch>
            <a:fillRect/>
          </a:stretch>
        </p:blipFill>
        <p:spPr>
          <a:xfrm>
            <a:off x="6567714" y="4968000"/>
            <a:ext cx="1260000" cy="189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0" name="Picture 69" descr="photo 5 (2).JPG"/>
          <p:cNvPicPr>
            <a:picLocks noChangeAspect="1"/>
          </p:cNvPicPr>
          <p:nvPr/>
        </p:nvPicPr>
        <p:blipFill>
          <a:blip r:embed="rId26" cstate="email"/>
          <a:stretch>
            <a:fillRect/>
          </a:stretch>
        </p:blipFill>
        <p:spPr>
          <a:xfrm>
            <a:off x="1309914" y="0"/>
            <a:ext cx="1260000" cy="7090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" name="Picture 70" descr="photo 5 (3).JPG"/>
          <p:cNvPicPr>
            <a:picLocks noChangeAspect="1"/>
          </p:cNvPicPr>
          <p:nvPr/>
        </p:nvPicPr>
        <p:blipFill>
          <a:blip r:embed="rId27" cstate="email"/>
          <a:stretch>
            <a:fillRect/>
          </a:stretch>
        </p:blipFill>
        <p:spPr>
          <a:xfrm>
            <a:off x="5246028" y="4991332"/>
            <a:ext cx="1260000" cy="18666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3" name="Picture 72" descr="photo 5 (5).JPG"/>
          <p:cNvPicPr>
            <a:picLocks noChangeAspect="1"/>
          </p:cNvPicPr>
          <p:nvPr/>
        </p:nvPicPr>
        <p:blipFill>
          <a:blip r:embed="rId28" cstate="email"/>
          <a:srcRect/>
          <a:stretch>
            <a:fillRect/>
          </a:stretch>
        </p:blipFill>
        <p:spPr>
          <a:xfrm>
            <a:off x="0" y="4724400"/>
            <a:ext cx="1260000" cy="2133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4" name="Picture 73" descr="photo 5 (6).JPG"/>
          <p:cNvPicPr>
            <a:picLocks noChangeAspect="1"/>
          </p:cNvPicPr>
          <p:nvPr/>
        </p:nvPicPr>
        <p:blipFill>
          <a:blip r:embed="rId29" cstate="email"/>
          <a:stretch>
            <a:fillRect/>
          </a:stretch>
        </p:blipFill>
        <p:spPr>
          <a:xfrm>
            <a:off x="1295400" y="3017783"/>
            <a:ext cx="1260000" cy="18590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5" name="Picture 74" descr="photo 5.JPG"/>
          <p:cNvPicPr>
            <a:picLocks noChangeAspect="1"/>
          </p:cNvPicPr>
          <p:nvPr/>
        </p:nvPicPr>
        <p:blipFill>
          <a:blip r:embed="rId30" cstate="email"/>
          <a:stretch>
            <a:fillRect/>
          </a:stretch>
        </p:blipFill>
        <p:spPr>
          <a:xfrm>
            <a:off x="2619828" y="0"/>
            <a:ext cx="1260000" cy="84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6" name="Rectangle 75"/>
          <p:cNvSpPr/>
          <p:nvPr/>
        </p:nvSpPr>
        <p:spPr>
          <a:xfrm>
            <a:off x="3080290" y="2724090"/>
            <a:ext cx="3017173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>
            <a:spAutoFit/>
          </a:bodyPr>
          <a:lstStyle/>
          <a:p>
            <a:pPr algn="ctr"/>
            <a:r>
              <a:rPr lang="fa-I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مخازن آب هوایی نامدار در جهان</a:t>
            </a:r>
            <a:endParaRPr lang="fa-I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pic>
        <p:nvPicPr>
          <p:cNvPr id="77" name="Picture 76" descr="photo 1 (4)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257800" y="1008714"/>
            <a:ext cx="1260000" cy="16246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8" name="Picture 77" descr="photo 2 (3)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553200" y="1008714"/>
            <a:ext cx="1260000" cy="15695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9" name="Picture 78" descr="photo 3 (5).JPG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>
            <a:off x="7884000" y="1360686"/>
            <a:ext cx="1260000" cy="12493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0" name="Picture 79" descr="photo 4 (6).JPG"/>
          <p:cNvPicPr>
            <a:picLocks noChangeAspect="1"/>
          </p:cNvPicPr>
          <p:nvPr/>
        </p:nvPicPr>
        <p:blipFill>
          <a:blip r:embed="rId24" cstate="email"/>
          <a:stretch>
            <a:fillRect/>
          </a:stretch>
        </p:blipFill>
        <p:spPr>
          <a:xfrm>
            <a:off x="3933372" y="928914"/>
            <a:ext cx="1260000" cy="16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023.jpg"/>
          <p:cNvPicPr>
            <a:picLocks noChangeAspect="1"/>
          </p:cNvPicPr>
          <p:nvPr/>
        </p:nvPicPr>
        <p:blipFill>
          <a:blip r:embed="rId3" cstate="email"/>
          <a:srcRect l="6542" t="21111" r="7058" b="24444"/>
          <a:stretch>
            <a:fillRect/>
          </a:stretch>
        </p:blipFill>
        <p:spPr>
          <a:xfrm>
            <a:off x="1371600" y="0"/>
            <a:ext cx="76962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1143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/>
              <a:t>ویژگی های پروژه مخزن مرتفع کیش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8800" y="1600200"/>
            <a:ext cx="3048000" cy="4525963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dirty="0" smtClean="0"/>
              <a:t>8. استفاده از چیلر برای تامین آب یک تا چهار درجه در تولید بتن</a:t>
            </a:r>
          </a:p>
          <a:p>
            <a:pPr marL="514350" indent="-514350" algn="r" rtl="1">
              <a:buNone/>
            </a:pPr>
            <a:endParaRPr lang="fa-IR" dirty="0"/>
          </a:p>
        </p:txBody>
      </p:sp>
      <p:pic>
        <p:nvPicPr>
          <p:cNvPr id="4" name="Picture 3" descr="35"/>
          <p:cNvPicPr/>
          <p:nvPr/>
        </p:nvPicPr>
        <p:blipFill>
          <a:blip r:embed="rId3" cstate="email"/>
          <a:stretch>
            <a:fillRect/>
          </a:stretch>
        </p:blipFill>
        <p:spPr bwMode="auto">
          <a:xfrm>
            <a:off x="0" y="1447800"/>
            <a:ext cx="5486400" cy="45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7924800" cy="1143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/>
              <a:t>ویژگی های پروژه مخزن مرتفع کیش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8800" y="1600200"/>
            <a:ext cx="3048000" cy="4525963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dirty="0" smtClean="0"/>
              <a:t>9. استفاده از بچینگ </a:t>
            </a:r>
            <a:r>
              <a:rPr lang="en-US" dirty="0" smtClean="0"/>
              <a:t>Twin Shaft</a:t>
            </a:r>
            <a:r>
              <a:rPr lang="fa-IR" dirty="0" smtClean="0"/>
              <a:t> تمام اتوماتیک</a:t>
            </a:r>
          </a:p>
          <a:p>
            <a:pPr marL="514350" indent="-514350" algn="r" rtl="1">
              <a:buNone/>
            </a:pPr>
            <a:endParaRPr lang="fa-IR" dirty="0" smtClean="0"/>
          </a:p>
          <a:p>
            <a:pPr marL="514350" indent="-514350" algn="r" rtl="1">
              <a:buNone/>
            </a:pPr>
            <a:endParaRPr lang="fa-IR" dirty="0"/>
          </a:p>
        </p:txBody>
      </p:sp>
      <p:pic>
        <p:nvPicPr>
          <p:cNvPr id="4" name="Picture 3" descr="35"/>
          <p:cNvPicPr/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28600" y="1600200"/>
            <a:ext cx="5257800" cy="4419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1143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/>
              <a:t>ویژگی های پروژه مخزن مرتفع کیش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8800" y="1600200"/>
            <a:ext cx="3048000" cy="4525963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dirty="0" smtClean="0"/>
              <a:t>10. طراحی و ساخت و بکارگیری قالب خاص بالارونده دوکا با معماری متغیر در سطح و ارتفاع</a:t>
            </a:r>
          </a:p>
          <a:p>
            <a:pPr marL="514350" indent="-514350" algn="r" rtl="1">
              <a:buNone/>
            </a:pPr>
            <a:endParaRPr lang="fa-IR" dirty="0" smtClean="0"/>
          </a:p>
          <a:p>
            <a:pPr marL="514350" indent="-514350" algn="r" rtl="1">
              <a:buNone/>
            </a:pPr>
            <a:endParaRPr lang="fa-IR" dirty="0" smtClean="0"/>
          </a:p>
          <a:p>
            <a:pPr marL="514350" indent="-514350" algn="r" rtl="1">
              <a:buNone/>
            </a:pPr>
            <a:endParaRPr lang="fa-IR" dirty="0"/>
          </a:p>
        </p:txBody>
      </p:sp>
      <p:pic>
        <p:nvPicPr>
          <p:cNvPr id="4" name="Picture 3" descr="35"/>
          <p:cNvPicPr/>
          <p:nvPr/>
        </p:nvPicPr>
        <p:blipFill>
          <a:blip r:embed="rId3" cstate="email"/>
          <a:stretch>
            <a:fillRect/>
          </a:stretch>
        </p:blipFill>
        <p:spPr bwMode="auto">
          <a:xfrm>
            <a:off x="0" y="1600200"/>
            <a:ext cx="5562600" cy="5257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1343911" y="-1143001"/>
            <a:ext cx="6456179" cy="9144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1343911" y="-1143001"/>
            <a:ext cx="6456179" cy="9144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1343911" y="-1143001"/>
            <a:ext cx="6456179" cy="9144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1343911" y="-1143001"/>
            <a:ext cx="6456179" cy="9144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1343911" y="-1143001"/>
            <a:ext cx="6456179" cy="9144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1343911" y="-1143001"/>
            <a:ext cx="6456179" cy="9144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:\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0" y="609600"/>
            <a:ext cx="3429000" cy="6172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47800" y="685800"/>
            <a:ext cx="3054555" cy="6096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Rectangle 3"/>
          <p:cNvSpPr/>
          <p:nvPr/>
        </p:nvSpPr>
        <p:spPr>
          <a:xfrm>
            <a:off x="5925796" y="5867400"/>
            <a:ext cx="2129109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>
            <a:spAutoFit/>
          </a:bodyPr>
          <a:lstStyle/>
          <a:p>
            <a:pPr algn="ctr"/>
            <a:r>
              <a:rPr lang="fa-I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مخزن آب هوایی رشت</a:t>
            </a:r>
            <a:endParaRPr lang="fa-I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26538" y="6248400"/>
            <a:ext cx="2659702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>
            <a:spAutoFit/>
          </a:bodyPr>
          <a:lstStyle/>
          <a:p>
            <a:pPr algn="ctr"/>
            <a:r>
              <a:rPr lang="fa-I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مخزن 1000 مترمکعبی بوشهر</a:t>
            </a:r>
            <a:endParaRPr lang="fa-I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1343911" y="-1143001"/>
            <a:ext cx="6456179" cy="9144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1343911" y="-1143001"/>
            <a:ext cx="6456179" cy="9144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1143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/>
              <a:t>ویژگی های پروژه مخزن مرتفع کیش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1600200"/>
            <a:ext cx="2971800" cy="4525963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dirty="0" smtClean="0"/>
              <a:t>11. آرماتوربندی متراکم 250 کیلوگرم در یک مترمکعب بتن</a:t>
            </a:r>
          </a:p>
          <a:p>
            <a:pPr marL="514350" indent="-514350" algn="r" rtl="1">
              <a:buFont typeface="+mj-lt"/>
              <a:buAutoNum type="arabicPeriod" startAt="6"/>
            </a:pPr>
            <a:endParaRPr lang="fa-IR" dirty="0"/>
          </a:p>
        </p:txBody>
      </p:sp>
      <p:pic>
        <p:nvPicPr>
          <p:cNvPr id="4" name="Picture 3" descr="1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200" y="1447800"/>
            <a:ext cx="5486400" cy="45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618000"/>
            <a:ext cx="4320000" cy="3240000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3" name="Picture 2" descr="30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24000" y="3618000"/>
            <a:ext cx="4320000" cy="3240000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4" name="Picture 3" descr="24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4320000" cy="3240000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5" name="Picture 4" descr="29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24000" y="0"/>
            <a:ext cx="4320000" cy="3240000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/>
              <a:t>ویژگی های پروژه مخزن مرتفع کیش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1600200"/>
            <a:ext cx="2971800" cy="4525963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dirty="0" smtClean="0"/>
              <a:t>11. آرماتوربندی متراکم 250 کیلوگرم در یک مترمکعب بتن</a:t>
            </a:r>
          </a:p>
          <a:p>
            <a:pPr marL="514350" indent="-514350" algn="r" rtl="1">
              <a:buFont typeface="+mj-lt"/>
              <a:buAutoNum type="arabicPeriod" startAt="6"/>
            </a:pPr>
            <a:endParaRPr lang="fa-IR" dirty="0"/>
          </a:p>
        </p:txBody>
      </p:sp>
      <p:pic>
        <p:nvPicPr>
          <p:cNvPr id="4" name="Picture 3" descr="1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200" y="1828800"/>
            <a:ext cx="5486400" cy="4114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0" y="304800"/>
            <a:ext cx="4343400" cy="1524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fa-IR" dirty="0" smtClean="0"/>
              <a:t>ویژگی های پروژه مخزن مرتفع کیش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9800" y="2286000"/>
            <a:ext cx="2743200" cy="32004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dirty="0" smtClean="0"/>
              <a:t>12. استفاده از لوله های تمام استیل در سایزهای 700 و 900 میلیمتر</a:t>
            </a:r>
          </a:p>
          <a:p>
            <a:pPr marL="514350" indent="-514350" algn="r" rtl="1">
              <a:buNone/>
            </a:pPr>
            <a:endParaRPr lang="fa-IR" dirty="0"/>
          </a:p>
        </p:txBody>
      </p:sp>
      <p:pic>
        <p:nvPicPr>
          <p:cNvPr id="4098" name="Picture 2" descr="D:\MONAGHESAT\عکسهایی در حال ساخت مخزن هوایی کیش\DSC0122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258000"/>
            <a:ext cx="4800000" cy="3600000"/>
          </a:xfrm>
          <a:prstGeom prst="rect">
            <a:avLst/>
          </a:prstGeom>
          <a:noFill/>
        </p:spPr>
      </p:pic>
      <p:pic>
        <p:nvPicPr>
          <p:cNvPr id="4099" name="Picture 3" descr="D:\MONAGHESAT\عکسهایی در حال ساخت مخزن هوایی کیش\DSC0121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4800000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SC01516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86000" y="0"/>
            <a:ext cx="4800600" cy="2743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3" descr="DSC01523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47800" y="2971800"/>
            <a:ext cx="2743200" cy="3657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 descr="DSC01919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257800" y="2895600"/>
            <a:ext cx="2819400" cy="37592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okia 10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07392" y="0"/>
            <a:ext cx="3036608" cy="5410200"/>
          </a:xfrm>
          <a:prstGeom prst="rect">
            <a:avLst/>
          </a:prstGeom>
        </p:spPr>
      </p:pic>
      <p:pic>
        <p:nvPicPr>
          <p:cNvPr id="7" name="Picture 6" descr="nokia 10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2974042" cy="5298729"/>
          </a:xfrm>
          <a:prstGeom prst="rect">
            <a:avLst/>
          </a:prstGeom>
        </p:spPr>
      </p:pic>
      <p:pic>
        <p:nvPicPr>
          <p:cNvPr id="4" name="Picture 3" descr="2014-08-19 13.26.50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667000" y="3505200"/>
            <a:ext cx="3733800" cy="335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3276600" y="381000"/>
            <a:ext cx="2578920" cy="1384995"/>
          </a:xfrm>
          <a:prstGeom prst="rect">
            <a:avLst/>
          </a:prstGeom>
          <a:solidFill>
            <a:srgbClr val="FF0000"/>
          </a:solidFill>
          <a:effectLst>
            <a:glow rad="228600">
              <a:schemeClr val="accent6">
                <a:satMod val="175000"/>
                <a:alpha val="40000"/>
              </a:schemeClr>
            </a:glow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/>
              <a:t>لوله های استنلس استیل </a:t>
            </a:r>
            <a:r>
              <a:rPr lang="en-US" sz="2800" dirty="0" smtClean="0"/>
              <a:t>316L</a:t>
            </a:r>
            <a:r>
              <a:rPr lang="fa-IR" sz="2800" dirty="0" smtClean="0"/>
              <a:t> استفاده شده در داخل مخزن</a:t>
            </a:r>
            <a:endParaRPr lang="fa-I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7924800" cy="11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/>
              <a:t>ویژگی های پروژه مخزن مرتفع کیش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9800" y="1600200"/>
            <a:ext cx="3048000" cy="452596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dirty="0" smtClean="0"/>
              <a:t>13. پوشش آب بندی داخل مخزن توسط شرکت کلینیک ساختمان ایران</a:t>
            </a:r>
          </a:p>
          <a:p>
            <a:pPr marL="514350" indent="-514350" algn="r" rtl="1">
              <a:buNone/>
            </a:pPr>
            <a:endParaRPr lang="fa-IR" dirty="0"/>
          </a:p>
        </p:txBody>
      </p:sp>
      <p:pic>
        <p:nvPicPr>
          <p:cNvPr id="6" name="Picture 5" descr="nokia 08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1497106"/>
            <a:ext cx="6019800" cy="5132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0753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24200" y="381000"/>
            <a:ext cx="3801143" cy="99060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3999" cy="6858000"/>
            <a:chOff x="-773113" y="-350838"/>
            <a:chExt cx="10691813" cy="7559676"/>
          </a:xfrm>
        </p:grpSpPr>
        <p:pic>
          <p:nvPicPr>
            <p:cNvPr id="1026" name="Picture 2" descr="D:\MONAGHESAT\kish\Untitled-2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-773113" y="-350838"/>
              <a:ext cx="10691813" cy="7559676"/>
            </a:xfrm>
            <a:prstGeom prst="rect">
              <a:avLst/>
            </a:prstGeom>
            <a:noFill/>
          </p:spPr>
        </p:pic>
        <p:sp>
          <p:nvSpPr>
            <p:cNvPr id="3" name="TextBox 2"/>
            <p:cNvSpPr txBox="1"/>
            <p:nvPr/>
          </p:nvSpPr>
          <p:spPr>
            <a:xfrm>
              <a:off x="-255493" y="5528457"/>
              <a:ext cx="1336783" cy="23748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fa-IR" sz="800" b="1" dirty="0" smtClean="0">
                  <a:solidFill>
                    <a:schemeClr val="bg1">
                      <a:lumMod val="50000"/>
                    </a:schemeClr>
                  </a:solidFill>
                </a:rPr>
                <a:t>با ظرفیت 10 هزارمترمکعب</a:t>
              </a:r>
              <a:endParaRPr lang="fa-IR" sz="8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404027" y="1828800"/>
              <a:ext cx="1284302" cy="23748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fa-IR" sz="800" b="1" dirty="0" smtClean="0">
                  <a:solidFill>
                    <a:schemeClr val="bg1">
                      <a:lumMod val="50000"/>
                    </a:schemeClr>
                  </a:solidFill>
                </a:rPr>
                <a:t>با ظرفیت 1200 مترمکعب</a:t>
              </a:r>
              <a:endParaRPr lang="fa-IR" sz="8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561603"/>
            <a:ext cx="9144000" cy="3296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05600" y="609600"/>
            <a:ext cx="1485900" cy="55245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5800" y="0"/>
            <a:ext cx="4295775" cy="32845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618000"/>
            <a:ext cx="4320000" cy="3240000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3" name="Picture 2" descr="12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24000" y="3618000"/>
            <a:ext cx="4320000" cy="3240000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4" name="Picture 3" descr="13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4320000" cy="3240000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5" name="Picture 4" descr="23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24000" y="0"/>
            <a:ext cx="4320000" cy="3240000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7924800" cy="11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/>
              <a:t>ویژگی های پروژه مخزن مرتفع کیش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8800" y="1752601"/>
            <a:ext cx="3048000" cy="42672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dirty="0" smtClean="0"/>
              <a:t>14. حفاظت کاتدیک خاص و استفاده از پوشش خارجی بتن توسط شرکت جوتن</a:t>
            </a:r>
          </a:p>
          <a:p>
            <a:pPr marL="514350" indent="-514350" algn="r" rtl="1">
              <a:buNone/>
            </a:pPr>
            <a:endParaRPr lang="fa-IR" dirty="0" smtClean="0"/>
          </a:p>
          <a:p>
            <a:pPr marL="514350" indent="-514350" algn="r" rtl="1">
              <a:buNone/>
            </a:pPr>
            <a:endParaRPr lang="fa-IR" dirty="0"/>
          </a:p>
        </p:txBody>
      </p:sp>
      <p:pic>
        <p:nvPicPr>
          <p:cNvPr id="5" name="Picture 4" descr="P180711_18.5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28600" y="1828800"/>
            <a:ext cx="2514600" cy="4876800"/>
          </a:xfrm>
          <a:prstGeom prst="rect">
            <a:avLst/>
          </a:prstGeom>
        </p:spPr>
      </p:pic>
      <p:pic>
        <p:nvPicPr>
          <p:cNvPr id="6" name="Picture 5" descr="2014-08-19 13.22.41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743200" y="1828800"/>
            <a:ext cx="236220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11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/>
              <a:t>ویژگی های پروژه مخزن مرتفع کیش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1600200"/>
            <a:ext cx="3505200" cy="452596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dirty="0" smtClean="0"/>
              <a:t>15. استفاده از آسانسور صنعتی تمام استیل طراحی شده برای شرایط آب و هوایی خاص </a:t>
            </a:r>
          </a:p>
          <a:p>
            <a:pPr marL="514350" indent="-514350" algn="r" rtl="1">
              <a:buNone/>
            </a:pPr>
            <a:endParaRPr lang="fa-IR" dirty="0"/>
          </a:p>
        </p:txBody>
      </p:sp>
      <p:pic>
        <p:nvPicPr>
          <p:cNvPr id="5122" name="Picture 2" descr="H:\beton\kish\2014-08-19 13.23.34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28600" y="1447800"/>
            <a:ext cx="4343400" cy="541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7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069181" y="0"/>
            <a:ext cx="3073400" cy="2305050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2051" name="Picture 3" descr="18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440" y="2514600"/>
            <a:ext cx="3071282" cy="2303461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2052" name="Picture 4" descr="22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6081712" y="2517973"/>
            <a:ext cx="3062288" cy="2296716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2053" name="Picture 5" descr="19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3032202" y="4554537"/>
            <a:ext cx="3071284" cy="2303463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2054" name="Picture 6" descr="23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4953000" y="0"/>
            <a:ext cx="3073400" cy="2305050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30"/>
          <p:cNvPicPr>
            <a:picLocks noChangeAspect="1" noChangeArrowheads="1"/>
          </p:cNvPicPr>
          <p:nvPr/>
        </p:nvPicPr>
        <p:blipFill>
          <a:blip r:embed="rId3" cstate="email">
            <a:lum bright="20000"/>
          </a:blip>
          <a:srcRect/>
          <a:stretch>
            <a:fillRect/>
          </a:stretch>
        </p:blipFill>
        <p:spPr bwMode="auto">
          <a:xfrm>
            <a:off x="2133600" y="0"/>
            <a:ext cx="506294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3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14587" y="3697435"/>
            <a:ext cx="4214813" cy="3160565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3074" name="Picture 2" descr="1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116138"/>
            <a:ext cx="3071812" cy="2303462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3075" name="Picture 3" descr="2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39035" y="0"/>
            <a:ext cx="3063875" cy="2303462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3076" name="Picture 4" descr="3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72188" y="2116138"/>
            <a:ext cx="3071812" cy="2303462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00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524000" y="0"/>
            <a:ext cx="70866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okia 05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152400"/>
            <a:ext cx="9144000" cy="51322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Picture 2" descr="nokia 05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94779" y="0"/>
            <a:ext cx="3849221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okia 05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152400"/>
            <a:ext cx="6172200" cy="51322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Picture 2" descr="nokia 05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94779" y="0"/>
            <a:ext cx="3849221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:\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47800" y="76200"/>
            <a:ext cx="7620000" cy="6096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Rectangle 3"/>
          <p:cNvSpPr/>
          <p:nvPr/>
        </p:nvSpPr>
        <p:spPr>
          <a:xfrm>
            <a:off x="6324600" y="5105400"/>
            <a:ext cx="2550698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>
            <a:spAutoFit/>
          </a:bodyPr>
          <a:lstStyle/>
          <a:p>
            <a:pPr algn="ctr"/>
            <a:r>
              <a:rPr lang="fa-I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مخزن 250 مترمکعبی کیش</a:t>
            </a:r>
            <a:endParaRPr lang="fa-I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6Y3P129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71600" y="3738000"/>
            <a:ext cx="4680000" cy="3120000"/>
          </a:xfrm>
          <a:prstGeom prst="rect">
            <a:avLst/>
          </a:prstGeom>
        </p:spPr>
      </p:pic>
      <p:pic>
        <p:nvPicPr>
          <p:cNvPr id="2" name="Picture 1" descr="91.02.28 - Copy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4876800" cy="3657600"/>
          </a:xfrm>
          <a:prstGeom prst="rect">
            <a:avLst/>
          </a:prstGeom>
        </p:spPr>
      </p:pic>
      <p:pic>
        <p:nvPicPr>
          <p:cNvPr id="6" name="Picture 5" descr="6Y3P1309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195200" y="-76200"/>
            <a:ext cx="3120000" cy="4680000"/>
          </a:xfrm>
          <a:prstGeom prst="rect">
            <a:avLst/>
          </a:prstGeom>
        </p:spPr>
      </p:pic>
      <p:pic>
        <p:nvPicPr>
          <p:cNvPr id="8" name="Picture 7" descr="6Y3P1295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248400" y="2667000"/>
            <a:ext cx="3120000" cy="46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Y3P6867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  <p:pic>
        <p:nvPicPr>
          <p:cNvPr id="3" name="Picture 2" descr="6Y3P6919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مخزن هوائي-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1.t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5257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867400" y="914400"/>
            <a:ext cx="2621230" cy="52322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none" rtlCol="1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fa-IR" sz="2800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با تشکر از توجه شما</a:t>
            </a:r>
            <a:endParaRPr lang="fa-IR" sz="2800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47424" y="5257800"/>
            <a:ext cx="7396576" cy="92333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none" rtlCol="1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fa-IR" sz="5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در مصرف آب صرفه جویی کنیم</a:t>
            </a:r>
            <a:endParaRPr lang="fa-IR" sz="5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14-08-18 19.29.10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rot="-180000">
            <a:off x="-193586" y="-622493"/>
            <a:ext cx="9538244" cy="808553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867400" y="458212"/>
            <a:ext cx="3124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sz="2000" dirty="0" smtClean="0">
                <a:latin typeface="IranNastaliq" pitchFamily="18" charset="0"/>
                <a:cs typeface="B Nazanin" pitchFamily="2" charset="-78"/>
                <a:hlinkClick r:id="rId4"/>
              </a:rPr>
              <a:t>جزیره زیبای کیش</a:t>
            </a:r>
            <a:r>
              <a:rPr lang="ar-SA" sz="2000" dirty="0" smtClean="0">
                <a:latin typeface="IranNastaliq" pitchFamily="18" charset="0"/>
                <a:cs typeface="B Nazanin" pitchFamily="2" charset="-78"/>
              </a:rPr>
              <a:t> با 92 کیلومتر مربع در 18 کیلومتری کرانه جنوبی کشورمان (300 كيلومتري غرب بندرعباس) واقع شده است و یکی از مهمترین قطب های گردشگر</a:t>
            </a:r>
            <a:r>
              <a:rPr lang="fa-IR" sz="2000" dirty="0" smtClean="0">
                <a:latin typeface="IranNastaliq" pitchFamily="18" charset="0"/>
                <a:cs typeface="B Nazanin" pitchFamily="2" charset="-78"/>
              </a:rPr>
              <a:t>ی</a:t>
            </a:r>
            <a:r>
              <a:rPr lang="ar-SA" sz="2000" dirty="0" smtClean="0">
                <a:latin typeface="IranNastaliq" pitchFamily="18" charset="0"/>
                <a:cs typeface="B Nazanin" pitchFamily="2" charset="-78"/>
              </a:rPr>
              <a:t> کشور است که سالانه پذیرای بیش از یک میلیون و پانصد هزار گردشگر داخلی وخارجی است</a:t>
            </a:r>
            <a:endParaRPr lang="fa-IR" sz="2000" dirty="0">
              <a:latin typeface="IranNastaliq" pitchFamily="18" charset="0"/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.t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286000" y="0"/>
            <a:ext cx="3733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6477000" y="1219200"/>
            <a:ext cx="2365521" cy="2800767"/>
          </a:xfrm>
          <a:prstGeom prst="rect">
            <a:avLst/>
          </a:prstGeom>
          <a:solidFill>
            <a:srgbClr val="E4B91C"/>
          </a:solidFill>
          <a:ln>
            <a:solidFill>
              <a:srgbClr val="0070C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B Nazanin" pitchFamily="2" charset="-78"/>
              </a:rPr>
              <a:t>نمایی از نورپردازی</a:t>
            </a:r>
          </a:p>
          <a:p>
            <a:pPr algn="ctr" rtl="1"/>
            <a:r>
              <a:rPr lang="fa-IR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B Nazanin" pitchFamily="2" charset="-78"/>
              </a:rPr>
              <a:t>مخزن کیش در شب</a:t>
            </a:r>
            <a:endParaRPr lang="fa-IR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B Nazanin" pitchFamily="2" charset="-78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MONAGHESAT\kish\IMG_099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5588000" cy="4191000"/>
          </a:xfrm>
          <a:prstGeom prst="rect">
            <a:avLst/>
          </a:prstGeom>
          <a:noFill/>
        </p:spPr>
      </p:pic>
      <p:sp>
        <p:nvSpPr>
          <p:cNvPr id="3" name="Rounded Rectangle 2"/>
          <p:cNvSpPr/>
          <p:nvPr/>
        </p:nvSpPr>
        <p:spPr>
          <a:xfrm>
            <a:off x="76200" y="76200"/>
            <a:ext cx="5257800" cy="9906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آماده سازی کارگاه جهت شروع پروژه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ctr"/>
            <a:r>
              <a:rPr lang="fa-I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پاییز 1388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pic>
        <p:nvPicPr>
          <p:cNvPr id="4" name="Picture 4" descr="D:\MONAGHESAT\kish\IMG_10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33800" y="2800350"/>
            <a:ext cx="5410200" cy="4057650"/>
          </a:xfrm>
          <a:prstGeom prst="rect">
            <a:avLst/>
          </a:prstGeom>
          <a:noFill/>
        </p:spPr>
      </p:pic>
      <p:sp>
        <p:nvSpPr>
          <p:cNvPr id="5" name="Rounded Rectangle 4"/>
          <p:cNvSpPr/>
          <p:nvPr/>
        </p:nvSpPr>
        <p:spPr>
          <a:xfrm>
            <a:off x="3886200" y="5961380"/>
            <a:ext cx="5181600" cy="82042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پوشش خبری شروع پروژه مخزن توسط</a:t>
            </a:r>
          </a:p>
          <a:p>
            <a:pPr algn="ctr"/>
            <a:r>
              <a:rPr lang="fa-I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صدا و سیمای جمهوری اسلامی ایران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3084</TotalTime>
  <Words>572</Words>
  <Application>Microsoft Office PowerPoint</Application>
  <PresentationFormat>On-screen Show (4:3)</PresentationFormat>
  <Paragraphs>130</Paragraphs>
  <Slides>63</Slides>
  <Notes>63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ویژگی های پروژه مخزن مرتفع کیش</vt:lpstr>
      <vt:lpstr>Slide 14</vt:lpstr>
      <vt:lpstr>ویژگی های پروژه مخزن مرتفع کیش</vt:lpstr>
      <vt:lpstr>Slide 16</vt:lpstr>
      <vt:lpstr>ویژگی های پروژه مخزن مرتفع کیش</vt:lpstr>
      <vt:lpstr>ویژگی های پروژه مخزن مرتفع کیش</vt:lpstr>
      <vt:lpstr>Slide 19</vt:lpstr>
      <vt:lpstr>ویژگی های پروژه مخزن مرتفع کیش</vt:lpstr>
      <vt:lpstr>Slide 21</vt:lpstr>
      <vt:lpstr>Slide 22</vt:lpstr>
      <vt:lpstr>Slide 23</vt:lpstr>
      <vt:lpstr>Slide 24</vt:lpstr>
      <vt:lpstr>ویژگی های پروژه مخزن مرتفع کیش</vt:lpstr>
      <vt:lpstr>Slide 26</vt:lpstr>
      <vt:lpstr>ویژگی های پروژه مخزن مرتفع کیش</vt:lpstr>
      <vt:lpstr>Slide 28</vt:lpstr>
      <vt:lpstr>Slide 29</vt:lpstr>
      <vt:lpstr>Slide 30</vt:lpstr>
      <vt:lpstr>ویژگی های پروژه مخزن مرتفع کیش</vt:lpstr>
      <vt:lpstr>ویژگی های پروژه مخزن مرتفع کیش</vt:lpstr>
      <vt:lpstr>ویژگی های پروژه مخزن مرتفع کیش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ویژگی های پروژه مخزن مرتفع کیش</vt:lpstr>
      <vt:lpstr>Slide 43</vt:lpstr>
      <vt:lpstr>ویژگی های پروژه مخزن مرتفع کیش</vt:lpstr>
      <vt:lpstr>ویژگی های پروژه مخزن مرتفع کیش</vt:lpstr>
      <vt:lpstr>Slide 46</vt:lpstr>
      <vt:lpstr>Slide 47</vt:lpstr>
      <vt:lpstr>ویژگی های پروژه مخزن مرتفع کیش</vt:lpstr>
      <vt:lpstr>Slide 49</vt:lpstr>
      <vt:lpstr>Slide 50</vt:lpstr>
      <vt:lpstr>Slide 51</vt:lpstr>
      <vt:lpstr>ویژگی های پروژه مخزن مرتفع کیش</vt:lpstr>
      <vt:lpstr>ویژگی های پروژه مخزن مرتفع کیش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PC</cp:lastModifiedBy>
  <cp:revision>238</cp:revision>
  <dcterms:created xsi:type="dcterms:W3CDTF">2006-08-16T00:00:00Z</dcterms:created>
  <dcterms:modified xsi:type="dcterms:W3CDTF">2014-10-08T09:45:26Z</dcterms:modified>
</cp:coreProperties>
</file>