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33"/>
  </p:notesMasterIdLst>
  <p:sldIdLst>
    <p:sldId id="256" r:id="rId2"/>
    <p:sldId id="257" r:id="rId3"/>
    <p:sldId id="277" r:id="rId4"/>
    <p:sldId id="258" r:id="rId5"/>
    <p:sldId id="280" r:id="rId6"/>
    <p:sldId id="281" r:id="rId7"/>
    <p:sldId id="283" r:id="rId8"/>
    <p:sldId id="286" r:id="rId9"/>
    <p:sldId id="285" r:id="rId10"/>
    <p:sldId id="284" r:id="rId11"/>
    <p:sldId id="288" r:id="rId12"/>
    <p:sldId id="289" r:id="rId13"/>
    <p:sldId id="290" r:id="rId14"/>
    <p:sldId id="287" r:id="rId15"/>
    <p:sldId id="293" r:id="rId16"/>
    <p:sldId id="278" r:id="rId17"/>
    <p:sldId id="259" r:id="rId18"/>
    <p:sldId id="294" r:id="rId19"/>
    <p:sldId id="291" r:id="rId20"/>
    <p:sldId id="295" r:id="rId21"/>
    <p:sldId id="292" r:id="rId22"/>
    <p:sldId id="261" r:id="rId23"/>
    <p:sldId id="297" r:id="rId24"/>
    <p:sldId id="264" r:id="rId25"/>
    <p:sldId id="265" r:id="rId26"/>
    <p:sldId id="266" r:id="rId27"/>
    <p:sldId id="267" r:id="rId28"/>
    <p:sldId id="268" r:id="rId29"/>
    <p:sldId id="279" r:id="rId30"/>
    <p:sldId id="276" r:id="rId31"/>
    <p:sldId id="296"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6081" autoAdjust="0"/>
  </p:normalViewPr>
  <p:slideViewPr>
    <p:cSldViewPr>
      <p:cViewPr>
        <p:scale>
          <a:sx n="66" d="100"/>
          <a:sy n="66" d="100"/>
        </p:scale>
        <p:origin x="-1422" y="-30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image" Target="../media/image2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C631165-F803-477D-BBF3-6FBDC00BDD15}" type="datetimeFigureOut">
              <a:rPr lang="en-US" smtClean="0"/>
              <a:t>12/10/2014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3A84A1B-29CA-442C-974E-5E6367D52BF5}" type="slidenum">
              <a:rPr lang="en-US" smtClean="0"/>
              <a:t>‹#›</a:t>
            </a:fld>
            <a:endParaRPr lang="en-US"/>
          </a:p>
        </p:txBody>
      </p:sp>
    </p:spTree>
    <p:extLst>
      <p:ext uri="{BB962C8B-B14F-4D97-AF65-F5344CB8AC3E}">
        <p14:creationId xmlns:p14="http://schemas.microsoft.com/office/powerpoint/2010/main" val="38289078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3A84A1B-29CA-442C-974E-5E6367D52BF5}" type="slidenum">
              <a:rPr lang="en-US" smtClean="0"/>
              <a:t>1</a:t>
            </a:fld>
            <a:endParaRPr lang="en-US"/>
          </a:p>
        </p:txBody>
      </p:sp>
    </p:spTree>
    <p:extLst>
      <p:ext uri="{BB962C8B-B14F-4D97-AF65-F5344CB8AC3E}">
        <p14:creationId xmlns:p14="http://schemas.microsoft.com/office/powerpoint/2010/main" val="13666533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55DF54B8-FAC0-4203-8E27-65A18A170E9C}" type="datetimeFigureOut">
              <a:rPr lang="en-US" smtClean="0"/>
              <a:t>12/10/2014</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9BAF07D6-E2DC-405B-B3C9-7E27B2B71079}"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5DF54B8-FAC0-4203-8E27-65A18A170E9C}" type="datetimeFigureOut">
              <a:rPr lang="en-US" smtClean="0"/>
              <a:t>12/10/2014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AF07D6-E2DC-405B-B3C9-7E27B2B71079}"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55DF54B8-FAC0-4203-8E27-65A18A170E9C}" type="datetimeFigureOut">
              <a:rPr lang="en-US" smtClean="0"/>
              <a:t>12/10/2014</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9BAF07D6-E2DC-405B-B3C9-7E27B2B71079}"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55DF54B8-FAC0-4203-8E27-65A18A170E9C}" type="datetimeFigureOut">
              <a:rPr lang="en-US" smtClean="0"/>
              <a:t>12/10/2014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9BAF07D6-E2DC-405B-B3C9-7E27B2B71079}" type="slidenum">
              <a:rPr lang="en-US" smtClean="0"/>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55DF54B8-FAC0-4203-8E27-65A18A170E9C}" type="datetimeFigureOut">
              <a:rPr lang="en-US" smtClean="0"/>
              <a:t>12/10/2014</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9BAF07D6-E2DC-405B-B3C9-7E27B2B71079}" type="slidenum">
              <a:rPr lang="en-US" smtClean="0"/>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55DF54B8-FAC0-4203-8E27-65A18A170E9C}" type="datetimeFigureOut">
              <a:rPr lang="en-US" smtClean="0"/>
              <a:t>12/10/2014</a:t>
            </a:fld>
            <a:endParaRPr lang="en-US"/>
          </a:p>
        </p:txBody>
      </p:sp>
      <p:sp>
        <p:nvSpPr>
          <p:cNvPr id="10" name="Slide Number Placeholder 9"/>
          <p:cNvSpPr>
            <a:spLocks noGrp="1"/>
          </p:cNvSpPr>
          <p:nvPr>
            <p:ph type="sldNum" sz="quarter" idx="16"/>
          </p:nvPr>
        </p:nvSpPr>
        <p:spPr/>
        <p:txBody>
          <a:bodyPr rtlCol="0"/>
          <a:lstStyle/>
          <a:p>
            <a:fld id="{9BAF07D6-E2DC-405B-B3C9-7E27B2B71079}" type="slidenum">
              <a:rPr lang="en-US" smtClean="0"/>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55DF54B8-FAC0-4203-8E27-65A18A170E9C}" type="datetimeFigureOut">
              <a:rPr lang="en-US" smtClean="0"/>
              <a:t>12/10/2014</a:t>
            </a:fld>
            <a:endParaRPr lang="en-US"/>
          </a:p>
        </p:txBody>
      </p:sp>
      <p:sp>
        <p:nvSpPr>
          <p:cNvPr id="12" name="Slide Number Placeholder 11"/>
          <p:cNvSpPr>
            <a:spLocks noGrp="1"/>
          </p:cNvSpPr>
          <p:nvPr>
            <p:ph type="sldNum" sz="quarter" idx="16"/>
          </p:nvPr>
        </p:nvSpPr>
        <p:spPr/>
        <p:txBody>
          <a:bodyPr rtlCol="0"/>
          <a:lstStyle/>
          <a:p>
            <a:fld id="{9BAF07D6-E2DC-405B-B3C9-7E27B2B71079}" type="slidenum">
              <a:rPr lang="en-US" smtClean="0"/>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55DF54B8-FAC0-4203-8E27-65A18A170E9C}" type="datetimeFigureOut">
              <a:rPr lang="en-US" smtClean="0"/>
              <a:t>12/10/2014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9BAF07D6-E2DC-405B-B3C9-7E27B2B71079}"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5DF54B8-FAC0-4203-8E27-65A18A170E9C}" type="datetimeFigureOut">
              <a:rPr lang="en-US" smtClean="0"/>
              <a:t>12/10/2014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9BAF07D6-E2DC-405B-B3C9-7E27B2B71079}"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55DF54B8-FAC0-4203-8E27-65A18A170E9C}" type="datetimeFigureOut">
              <a:rPr lang="en-US" smtClean="0"/>
              <a:t>12/10/2014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9BAF07D6-E2DC-405B-B3C9-7E27B2B71079}" type="slidenum">
              <a:rPr lang="en-US" smtClean="0"/>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55DF54B8-FAC0-4203-8E27-65A18A170E9C}" type="datetimeFigureOut">
              <a:rPr lang="en-US" smtClean="0"/>
              <a:t>12/10/2014</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9BAF07D6-E2DC-405B-B3C9-7E27B2B71079}" type="slidenum">
              <a:rPr lang="en-US" smtClean="0"/>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FEFD1"/>
            </a:gs>
            <a:gs pos="64999">
              <a:srgbClr val="F0EBD5"/>
            </a:gs>
            <a:gs pos="100000">
              <a:srgbClr val="D1C39F"/>
            </a:gs>
          </a:gsLst>
          <a:lin ang="5400000" scaled="0"/>
          <a:tileRect/>
        </a:gradFill>
        <a:effectLst/>
      </p:bgPr>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55DF54B8-FAC0-4203-8E27-65A18A170E9C}" type="datetimeFigureOut">
              <a:rPr lang="en-US" smtClean="0"/>
              <a:t>12/10/2014</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9BAF07D6-E2DC-405B-B3C9-7E27B2B71079}"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image" Target="../media/image19.png"/><Relationship Id="rId7"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8.wmf"/><Relationship Id="rId5" Type="http://schemas.openxmlformats.org/officeDocument/2006/relationships/oleObject" Target="../embeddings/oleObject2.bin"/><Relationship Id="rId4" Type="http://schemas.microsoft.com/office/2007/relationships/hdphoto" Target="../media/hdphoto4.wdp"/></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image" Target="../media/image21.png"/><Relationship Id="rId7" Type="http://schemas.openxmlformats.org/officeDocument/2006/relationships/image" Target="../media/image20.wmf"/><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image" Target="../media/image22.emf"/><Relationship Id="rId10" Type="http://schemas.openxmlformats.org/officeDocument/2006/relationships/image" Target="../media/image5.jpeg"/><Relationship Id="rId4" Type="http://schemas.microsoft.com/office/2007/relationships/hdphoto" Target="../media/hdphoto5.wdp"/><Relationship Id="rId9"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3.pn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image" Target="../media/image26.png"/><Relationship Id="rId7" Type="http://schemas.openxmlformats.org/officeDocument/2006/relationships/image" Target="../media/image24.wmf"/><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oleObject" Target="../embeddings/oleObject5.bin"/><Relationship Id="rId5" Type="http://schemas.openxmlformats.org/officeDocument/2006/relationships/image" Target="../media/image27.jpeg"/><Relationship Id="rId10" Type="http://schemas.openxmlformats.org/officeDocument/2006/relationships/image" Target="../media/image5.jpeg"/><Relationship Id="rId4" Type="http://schemas.openxmlformats.org/officeDocument/2006/relationships/image" Target="../media/image8.png"/><Relationship Id="rId9" Type="http://schemas.openxmlformats.org/officeDocument/2006/relationships/image" Target="../media/image25.wmf"/></Relationships>
</file>

<file path=ppt/slides/_rels/slide15.xml.rels><?xml version="1.0" encoding="UTF-8" standalone="yes"?>
<Relationships xmlns="http://schemas.openxmlformats.org/package/2006/relationships"><Relationship Id="rId8" Type="http://schemas.microsoft.com/office/2007/relationships/hdphoto" Target="../media/hdphoto9.wdp"/><Relationship Id="rId3" Type="http://schemas.openxmlformats.org/officeDocument/2006/relationships/image" Target="../media/image28.png"/><Relationship Id="rId7" Type="http://schemas.openxmlformats.org/officeDocument/2006/relationships/image" Target="../media/image30.png"/><Relationship Id="rId2" Type="http://schemas.openxmlformats.org/officeDocument/2006/relationships/image" Target="../media/image8.png"/><Relationship Id="rId1" Type="http://schemas.openxmlformats.org/officeDocument/2006/relationships/slideLayout" Target="../slideLayouts/slideLayout2.xml"/><Relationship Id="rId6" Type="http://schemas.microsoft.com/office/2007/relationships/hdphoto" Target="../media/hdphoto8.wdp"/><Relationship Id="rId5" Type="http://schemas.openxmlformats.org/officeDocument/2006/relationships/image" Target="../media/image29.png"/><Relationship Id="rId4" Type="http://schemas.microsoft.com/office/2007/relationships/hdphoto" Target="../media/hdphoto7.wdp"/><Relationship Id="rId9" Type="http://schemas.openxmlformats.org/officeDocument/2006/relationships/image" Target="../media/image5.jpeg"/></Relationships>
</file>

<file path=ppt/slides/_rels/slide16.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31.pn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5.jpeg"/><Relationship Id="rId2" Type="http://schemas.openxmlformats.org/officeDocument/2006/relationships/image" Target="../media/image8.png"/><Relationship Id="rId1" Type="http://schemas.openxmlformats.org/officeDocument/2006/relationships/slideLayout" Target="../slideLayouts/slideLayout2.xml"/><Relationship Id="rId6" Type="http://schemas.microsoft.com/office/2007/relationships/hdphoto" Target="../media/hdphoto12.wdp"/><Relationship Id="rId5" Type="http://schemas.openxmlformats.org/officeDocument/2006/relationships/image" Target="../media/image34.png"/><Relationship Id="rId4" Type="http://schemas.microsoft.com/office/2007/relationships/hdphoto" Target="../media/hdphoto11.wdp"/></Relationships>
</file>

<file path=ppt/slides/_rels/slide19.xml.rels><?xml version="1.0" encoding="UTF-8" standalone="yes"?>
<Relationships xmlns="http://schemas.openxmlformats.org/package/2006/relationships"><Relationship Id="rId3" Type="http://schemas.microsoft.com/office/2007/relationships/hdphoto" Target="../media/hdphoto13.wdp"/><Relationship Id="rId7" Type="http://schemas.openxmlformats.org/officeDocument/2006/relationships/image" Target="../media/image5.jpeg"/><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8.png"/><Relationship Id="rId5" Type="http://schemas.microsoft.com/office/2007/relationships/hdphoto" Target="../media/hdphoto14.wdp"/><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5.jpeg"/><Relationship Id="rId2" Type="http://schemas.openxmlformats.org/officeDocument/2006/relationships/image" Target="../media/image8.png"/><Relationship Id="rId1" Type="http://schemas.openxmlformats.org/officeDocument/2006/relationships/slideLayout" Target="../slideLayouts/slideLayout2.xml"/><Relationship Id="rId6" Type="http://schemas.microsoft.com/office/2007/relationships/hdphoto" Target="../media/hdphoto16.wdp"/><Relationship Id="rId5" Type="http://schemas.openxmlformats.org/officeDocument/2006/relationships/image" Target="../media/image38.png"/><Relationship Id="rId4" Type="http://schemas.microsoft.com/office/2007/relationships/hdphoto" Target="../media/hdphoto15.wdp"/></Relationships>
</file>

<file path=ppt/slides/_rels/slide21.xml.rels><?xml version="1.0" encoding="UTF-8" standalone="yes"?>
<Relationships xmlns="http://schemas.openxmlformats.org/package/2006/relationships"><Relationship Id="rId3" Type="http://schemas.microsoft.com/office/2007/relationships/hdphoto" Target="../media/hdphoto17.wdp"/><Relationship Id="rId2" Type="http://schemas.openxmlformats.org/officeDocument/2006/relationships/image" Target="../media/image39.pn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0.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3.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5.jpeg"/><Relationship Id="rId2" Type="http://schemas.openxmlformats.org/officeDocument/2006/relationships/image" Target="../media/image8.png"/><Relationship Id="rId1" Type="http://schemas.openxmlformats.org/officeDocument/2006/relationships/slideLayout" Target="../slideLayouts/slideLayout2.xml"/><Relationship Id="rId6" Type="http://schemas.microsoft.com/office/2007/relationships/hdphoto" Target="../media/hdphoto19.wdp"/><Relationship Id="rId5" Type="http://schemas.openxmlformats.org/officeDocument/2006/relationships/image" Target="../media/image42.png"/><Relationship Id="rId4" Type="http://schemas.microsoft.com/office/2007/relationships/hdphoto" Target="../media/hdphoto18.wdp"/></Relationships>
</file>

<file path=ppt/slides/_rels/slide2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microsoft.com/office/2007/relationships/hdphoto" Target="../media/hdphoto20.wdp"/><Relationship Id="rId2" Type="http://schemas.openxmlformats.org/officeDocument/2006/relationships/image" Target="../media/image43.pn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microsoft.com/office/2007/relationships/hdphoto" Target="../media/hdphoto21.wdp"/><Relationship Id="rId2" Type="http://schemas.openxmlformats.org/officeDocument/2006/relationships/image" Target="../media/image44.png"/><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8.png"/><Relationship Id="rId4" Type="http://schemas.openxmlformats.org/officeDocument/2006/relationships/image" Target="../media/image45.png"/></Relationships>
</file>

<file path=ppt/slides/_rels/slide2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hyperlink" Target="mailto:&#966;20@22.5" TargetMode="External"/><Relationship Id="rId1" Type="http://schemas.openxmlformats.org/officeDocument/2006/relationships/slideLayout" Target="../slideLayouts/slideLayout2.xml"/><Relationship Id="rId5" Type="http://schemas.openxmlformats.org/officeDocument/2006/relationships/image" Target="../media/image8.png"/><Relationship Id="rId4" Type="http://schemas.microsoft.com/office/2007/relationships/hdphoto" Target="../media/hdphoto22.wdp"/></Relationships>
</file>

<file path=ppt/slides/_rels/slide2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7.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5.jpeg"/><Relationship Id="rId5" Type="http://schemas.openxmlformats.org/officeDocument/2006/relationships/image" Target="../media/image12.e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5.jpe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microsoft.com/office/2007/relationships/hdphoto" Target="../media/hdphoto2.wdp"/><Relationship Id="rId7" Type="http://schemas.openxmlformats.org/officeDocument/2006/relationships/image" Target="../media/image5.jpe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8.png"/><Relationship Id="rId5" Type="http://schemas.microsoft.com/office/2007/relationships/hdphoto" Target="../media/hdphoto3.wdp"/><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2014-08-18 19.29.10.jpg"/>
          <p:cNvPicPr>
            <a:picLocks noChangeAspect="1"/>
          </p:cNvPicPr>
          <p:nvPr/>
        </p:nvPicPr>
        <p:blipFill>
          <a:blip r:embed="rId3" cstate="email"/>
          <a:srcRect/>
          <a:stretch>
            <a:fillRect/>
          </a:stretch>
        </p:blipFill>
        <p:spPr>
          <a:xfrm>
            <a:off x="10624" y="1528652"/>
            <a:ext cx="5209448" cy="4416031"/>
          </a:xfrm>
          <a:prstGeom prst="rect">
            <a:avLst/>
          </a:prstGeom>
        </p:spPr>
      </p:pic>
      <p:pic>
        <p:nvPicPr>
          <p:cNvPr id="819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82074" y="-27384"/>
            <a:ext cx="3359228" cy="4896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1115616" y="1916832"/>
            <a:ext cx="6552728" cy="1008112"/>
          </a:xfrm>
        </p:spPr>
        <p:txBody>
          <a:bodyPr>
            <a:noAutofit/>
          </a:bodyPr>
          <a:lstStyle/>
          <a:p>
            <a:pPr algn="ctr"/>
            <a:r>
              <a:rPr lang="fa-IR" sz="3600" b="1" dirty="0" smtClean="0">
                <a:solidFill>
                  <a:schemeClr val="bg1">
                    <a:lumMod val="95000"/>
                    <a:lumOff val="5000"/>
                  </a:schemeClr>
                </a:solidFill>
                <a:cs typeface="B Nazanin" pitchFamily="2" charset="-78"/>
              </a:rPr>
              <a:t>پروژه مخزن هوایی آب شرب جزیره کیش</a:t>
            </a:r>
            <a:endParaRPr lang="en-US" sz="3600" b="1" dirty="0">
              <a:solidFill>
                <a:schemeClr val="bg1">
                  <a:lumMod val="95000"/>
                  <a:lumOff val="5000"/>
                </a:schemeClr>
              </a:solidFill>
              <a:cs typeface="B Nazanin" pitchFamily="2" charset="-78"/>
            </a:endParaRPr>
          </a:p>
        </p:txBody>
      </p:sp>
      <p:sp>
        <p:nvSpPr>
          <p:cNvPr id="4" name="Title 1"/>
          <p:cNvSpPr txBox="1">
            <a:spLocks/>
          </p:cNvSpPr>
          <p:nvPr/>
        </p:nvSpPr>
        <p:spPr>
          <a:xfrm>
            <a:off x="1547664" y="3068960"/>
            <a:ext cx="5760640" cy="1440160"/>
          </a:xfrm>
          <a:prstGeom prst="rect">
            <a:avLst/>
          </a:prstGeom>
        </p:spPr>
        <p:txBody>
          <a:bodyPr vert="horz" anchor="b">
            <a:noAutofit/>
          </a:bodyPr>
          <a:lstStyle>
            <a:lvl1pPr algn="l" rtl="0" eaLnBrk="1" latinLnBrk="0" hangingPunct="1">
              <a:spcBef>
                <a:spcPct val="0"/>
              </a:spcBef>
              <a:buNone/>
              <a:defRPr kumimoji="0" sz="4400" kern="1200" cap="all" baseline="0">
                <a:solidFill>
                  <a:schemeClr val="tx2"/>
                </a:solidFill>
                <a:latin typeface="+mj-lt"/>
                <a:ea typeface="+mj-ea"/>
                <a:cs typeface="+mj-cs"/>
              </a:defRPr>
            </a:lvl1pPr>
          </a:lstStyle>
          <a:p>
            <a:pPr algn="ctr"/>
            <a:r>
              <a:rPr lang="fa-IR" sz="2400" b="1" dirty="0" smtClean="0">
                <a:solidFill>
                  <a:schemeClr val="bg1"/>
                </a:solidFill>
                <a:cs typeface="B Nazanin" pitchFamily="2" charset="-78"/>
              </a:rPr>
              <a:t>مشاور: مهندسین مشاور ری آب</a:t>
            </a:r>
          </a:p>
          <a:p>
            <a:pPr algn="ctr"/>
            <a:r>
              <a:rPr lang="fa-IR" sz="2400" b="1" dirty="0" smtClean="0">
                <a:solidFill>
                  <a:schemeClr val="bg1"/>
                </a:solidFill>
                <a:cs typeface="B Nazanin" pitchFamily="2" charset="-78"/>
              </a:rPr>
              <a:t> تاریخ </a:t>
            </a:r>
            <a:r>
              <a:rPr lang="fa-IR" sz="2400" b="1" dirty="0">
                <a:solidFill>
                  <a:schemeClr val="bg1"/>
                </a:solidFill>
                <a:cs typeface="B Nazanin" pitchFamily="2" charset="-78"/>
              </a:rPr>
              <a:t>شروع </a:t>
            </a:r>
            <a:r>
              <a:rPr lang="fa-IR" sz="2400" b="1" dirty="0" smtClean="0">
                <a:solidFill>
                  <a:schemeClr val="bg1"/>
                </a:solidFill>
                <a:cs typeface="B Nazanin" pitchFamily="2" charset="-78"/>
              </a:rPr>
              <a:t>طرح:1387/7/7</a:t>
            </a:r>
          </a:p>
          <a:p>
            <a:pPr algn="ctr"/>
            <a:r>
              <a:rPr lang="fa-IR" sz="2400" b="1" dirty="0" smtClean="0">
                <a:solidFill>
                  <a:schemeClr val="bg1"/>
                </a:solidFill>
                <a:cs typeface="B Nazanin" pitchFamily="2" charset="-78"/>
              </a:rPr>
              <a:t>تاریخ پایان طرح :1391/10/6</a:t>
            </a:r>
            <a:endParaRPr lang="fa-IR" sz="2400" b="1" dirty="0">
              <a:solidFill>
                <a:schemeClr val="bg1"/>
              </a:solidFill>
              <a:cs typeface="B Nazanin" pitchFamily="2" charset="-78"/>
            </a:endParaRPr>
          </a:p>
        </p:txBody>
      </p:sp>
      <p:pic>
        <p:nvPicPr>
          <p:cNvPr id="1027" name="Picture 1" descr="Ar3 copy"/>
          <p:cNvPicPr>
            <a:picLocks noChangeAspect="1" noChangeArrowheads="1"/>
          </p:cNvPicPr>
          <p:nvPr/>
        </p:nvPicPr>
        <p:blipFill>
          <a:blip r:embed="rId5" cstate="print">
            <a:lum contrast="-28000"/>
            <a:extLst>
              <a:ext uri="{28A0092B-C50C-407E-A947-70E740481C1C}">
                <a14:useLocalDpi xmlns:a14="http://schemas.microsoft.com/office/drawing/2010/main" val="0"/>
              </a:ext>
            </a:extLst>
          </a:blip>
          <a:srcRect/>
          <a:stretch>
            <a:fillRect/>
          </a:stretch>
        </p:blipFill>
        <p:spPr bwMode="auto">
          <a:xfrm>
            <a:off x="-36512" y="5805264"/>
            <a:ext cx="946920" cy="1043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7607243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2" descr="11.bmp"/>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9887" b="99838" l="1623" r="97972">
                        <a14:foregroundMark x1="21298" y1="99838" x2="21298" y2="99838"/>
                        <a14:foregroundMark x1="59331" y1="98703" x2="59331" y2="98703"/>
                        <a14:foregroundMark x1="75051" y1="98541" x2="75051" y2="98541"/>
                        <a14:foregroundMark x1="95943" y1="99352" x2="95943" y2="99352"/>
                        <a14:foregroundMark x1="98174" y1="99352" x2="98174" y2="99352"/>
                        <a14:foregroundMark x1="6592" y1="99028" x2="6592" y2="99028"/>
                        <a14:foregroundMark x1="1623" y1="99028" x2="1623" y2="99028"/>
                        <a14:backgroundMark x1="16836" y1="94165" x2="16836" y2="94165"/>
                      </a14:backgroundRemoval>
                    </a14:imgEffect>
                  </a14:imgLayer>
                </a14:imgProps>
              </a:ext>
              <a:ext uri="{28A0092B-C50C-407E-A947-70E740481C1C}">
                <a14:useLocalDpi xmlns:a14="http://schemas.microsoft.com/office/drawing/2010/main" val="0"/>
              </a:ext>
            </a:extLst>
          </a:blip>
          <a:srcRect/>
          <a:stretch>
            <a:fillRect/>
          </a:stretch>
        </p:blipFill>
        <p:spPr bwMode="auto">
          <a:xfrm>
            <a:off x="35496" y="1556792"/>
            <a:ext cx="5832648" cy="5301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sz="quarter" idx="1"/>
          </p:nvPr>
        </p:nvSpPr>
        <p:spPr>
          <a:xfrm>
            <a:off x="4283968" y="1556792"/>
            <a:ext cx="4408984" cy="2232248"/>
          </a:xfrm>
        </p:spPr>
        <p:txBody>
          <a:bodyPr>
            <a:normAutofit/>
          </a:bodyPr>
          <a:lstStyle/>
          <a:p>
            <a:pPr marL="0" indent="0" algn="just" rtl="1">
              <a:buNone/>
            </a:pPr>
            <a:r>
              <a:rPr lang="fa-IR" sz="2400" dirty="0" smtClean="0">
                <a:cs typeface="B Nazanin" pitchFamily="2" charset="-78"/>
              </a:rPr>
              <a:t>با در نظر گرفتن بخشی از آب به عنوان جرم صلب و قسمتی به عنوان جرم مواج طبق آیین نامه 123 و </a:t>
            </a:r>
            <a:r>
              <a:rPr lang="en-US" sz="2400" dirty="0" smtClean="0">
                <a:cs typeface="B Nazanin" pitchFamily="2" charset="-78"/>
              </a:rPr>
              <a:t>ACI-371R</a:t>
            </a:r>
            <a:r>
              <a:rPr lang="fa-IR" sz="2400" dirty="0" smtClean="0">
                <a:cs typeface="B Nazanin" pitchFamily="2" charset="-78"/>
              </a:rPr>
              <a:t> مخازن آب، میزان بار دینامیکی آب به صورت شکل زیر به سازه وارد گردید:</a:t>
            </a:r>
            <a:endParaRPr lang="fa-IR" sz="2400" dirty="0" smtClean="0">
              <a:solidFill>
                <a:schemeClr val="accent1">
                  <a:lumMod val="60000"/>
                  <a:lumOff val="40000"/>
                </a:schemeClr>
              </a:solidFill>
              <a:cs typeface="B Nazanin" pitchFamily="2" charset="-78"/>
            </a:endParaRPr>
          </a:p>
          <a:p>
            <a:pPr marL="0" indent="0" algn="just" rtl="1">
              <a:buNone/>
            </a:pPr>
            <a:endParaRPr lang="fa-IR" sz="2400" dirty="0" smtClean="0">
              <a:solidFill>
                <a:schemeClr val="accent1">
                  <a:lumMod val="60000"/>
                  <a:lumOff val="40000"/>
                </a:schemeClr>
              </a:solidFill>
              <a:cs typeface="B Nazanin" pitchFamily="2" charset="-78"/>
            </a:endParaRPr>
          </a:p>
        </p:txBody>
      </p:sp>
      <p:sp>
        <p:nvSpPr>
          <p:cNvPr id="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p:cNvGraphicFramePr>
            <a:graphicFrameLocks noChangeAspect="1"/>
          </p:cNvGraphicFramePr>
          <p:nvPr>
            <p:extLst>
              <p:ext uri="{D42A27DB-BD31-4B8C-83A1-F6EECF244321}">
                <p14:modId xmlns:p14="http://schemas.microsoft.com/office/powerpoint/2010/main" val="448201096"/>
              </p:ext>
            </p:extLst>
          </p:nvPr>
        </p:nvGraphicFramePr>
        <p:xfrm>
          <a:off x="4427984" y="3429000"/>
          <a:ext cx="4406763" cy="2740644"/>
        </p:xfrm>
        <a:graphic>
          <a:graphicData uri="http://schemas.openxmlformats.org/presentationml/2006/ole">
            <mc:AlternateContent xmlns:mc="http://schemas.openxmlformats.org/markup-compatibility/2006">
              <mc:Choice xmlns:v="urn:schemas-microsoft-com:vml" Requires="v">
                <p:oleObj spid="_x0000_s8204" name="AutoCAD Drawing" r:id="rId5" imgW="8972550" imgH="5429250" progId="AutoCAD.Drawing.18">
                  <p:embed/>
                </p:oleObj>
              </mc:Choice>
              <mc:Fallback>
                <p:oleObj name="AutoCAD Drawing" r:id="rId5" imgW="8972550" imgH="5429250" progId="AutoCAD.Drawing.18">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27984" y="3429000"/>
                        <a:ext cx="4406763" cy="2740644"/>
                      </a:xfrm>
                      <a:prstGeom prst="rect">
                        <a:avLst/>
                      </a:prstGeom>
                      <a:noFill/>
                    </p:spPr>
                  </p:pic>
                </p:oleObj>
              </mc:Fallback>
            </mc:AlternateContent>
          </a:graphicData>
        </a:graphic>
      </p:graphicFrame>
      <p:pic>
        <p:nvPicPr>
          <p:cNvPr id="8"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 y="1"/>
            <a:ext cx="1963419" cy="1268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itle 1"/>
          <p:cNvSpPr txBox="1">
            <a:spLocks/>
          </p:cNvSpPr>
          <p:nvPr/>
        </p:nvSpPr>
        <p:spPr>
          <a:xfrm>
            <a:off x="2771800" y="228600"/>
            <a:ext cx="5994248" cy="990600"/>
          </a:xfrm>
          <a:prstGeom prst="rect">
            <a:avLst/>
          </a:prstGeom>
        </p:spPr>
        <p:txBody>
          <a:bodyPr vert="horz" anchor="ctr">
            <a:normAutofit/>
          </a:bodyPr>
          <a:lstStyle>
            <a:lvl1pPr algn="l" rtl="0" eaLnBrk="1" latinLnBrk="0" hangingPunct="1">
              <a:spcBef>
                <a:spcPct val="0"/>
              </a:spcBef>
              <a:buNone/>
              <a:defRPr kumimoji="0" sz="4400" kern="1200">
                <a:solidFill>
                  <a:schemeClr val="tx2"/>
                </a:solidFill>
                <a:latin typeface="+mj-lt"/>
                <a:ea typeface="+mj-ea"/>
                <a:cs typeface="+mj-cs"/>
              </a:defRPr>
            </a:lvl1pPr>
          </a:lstStyle>
          <a:p>
            <a:pPr algn="r"/>
            <a:r>
              <a:rPr lang="fa-IR" sz="3600" b="1" dirty="0" smtClean="0">
                <a:cs typeface="B Nazanin" pitchFamily="2" charset="-78"/>
              </a:rPr>
              <a:t>بارگذاری -بار زلزله-دینامیک آب:</a:t>
            </a:r>
            <a:endParaRPr lang="en-US" sz="3600" b="1" dirty="0">
              <a:cs typeface="B Nazanin" pitchFamily="2" charset="-78"/>
            </a:endParaRPr>
          </a:p>
        </p:txBody>
      </p:sp>
      <p:pic>
        <p:nvPicPr>
          <p:cNvPr id="10" name="Picture 1" descr="Ar3 copy"/>
          <p:cNvPicPr>
            <a:picLocks noChangeAspect="1" noChangeArrowheads="1"/>
          </p:cNvPicPr>
          <p:nvPr/>
        </p:nvPicPr>
        <p:blipFill>
          <a:blip r:embed="rId8" cstate="print">
            <a:lum contrast="-28000"/>
            <a:extLst>
              <a:ext uri="{28A0092B-C50C-407E-A947-70E740481C1C}">
                <a14:useLocalDpi xmlns:a14="http://schemas.microsoft.com/office/drawing/2010/main" val="0"/>
              </a:ext>
            </a:extLst>
          </a:blip>
          <a:srcRect/>
          <a:stretch>
            <a:fillRect/>
          </a:stretch>
        </p:blipFill>
        <p:spPr bwMode="auto">
          <a:xfrm>
            <a:off x="1963418" y="1"/>
            <a:ext cx="1161344" cy="1280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960861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00192" y="228600"/>
            <a:ext cx="2465856" cy="990600"/>
          </a:xfrm>
        </p:spPr>
        <p:txBody>
          <a:bodyPr>
            <a:normAutofit/>
          </a:bodyPr>
          <a:lstStyle/>
          <a:p>
            <a:pPr algn="r"/>
            <a:r>
              <a:rPr lang="fa-IR" sz="3600" b="1" dirty="0" smtClean="0">
                <a:cs typeface="B Nazanin" pitchFamily="2" charset="-78"/>
              </a:rPr>
              <a:t>بار باد:</a:t>
            </a:r>
            <a:endParaRPr lang="en-US" sz="3600" b="1" dirty="0">
              <a:cs typeface="B Nazanin" pitchFamily="2" charset="-78"/>
            </a:endParaRPr>
          </a:p>
        </p:txBody>
      </p:sp>
      <p:sp>
        <p:nvSpPr>
          <p:cNvPr id="3" name="Content Placeholder 2"/>
          <p:cNvSpPr>
            <a:spLocks noGrp="1"/>
          </p:cNvSpPr>
          <p:nvPr>
            <p:ph sz="quarter" idx="1"/>
          </p:nvPr>
        </p:nvSpPr>
        <p:spPr>
          <a:xfrm>
            <a:off x="323528" y="1556792"/>
            <a:ext cx="8369424" cy="3744416"/>
          </a:xfrm>
        </p:spPr>
        <p:txBody>
          <a:bodyPr>
            <a:normAutofit/>
          </a:bodyPr>
          <a:lstStyle/>
          <a:p>
            <a:pPr marL="0" indent="0" algn="r" rtl="1">
              <a:buNone/>
            </a:pPr>
            <a:r>
              <a:rPr lang="ar-SA" sz="2400" dirty="0">
                <a:cs typeface="B Nazanin" pitchFamily="2" charset="-78"/>
              </a:rPr>
              <a:t>براساس آئين نامه </a:t>
            </a:r>
            <a:r>
              <a:rPr lang="fa-IR" sz="2400" dirty="0" smtClean="0">
                <a:cs typeface="B Nazanin" pitchFamily="2" charset="-78"/>
              </a:rPr>
              <a:t>مبحث ششم :</a:t>
            </a:r>
          </a:p>
          <a:p>
            <a:pPr marL="0" indent="0" rtl="1">
              <a:buNone/>
            </a:pPr>
            <a:r>
              <a:rPr lang="en-US" sz="2400" dirty="0" smtClean="0">
                <a:cs typeface="B Nazanin" pitchFamily="2" charset="-78"/>
              </a:rPr>
              <a:t>F=q*</a:t>
            </a:r>
            <a:r>
              <a:rPr lang="en-US" sz="2400" dirty="0" err="1" smtClean="0">
                <a:cs typeface="B Nazanin" pitchFamily="2" charset="-78"/>
              </a:rPr>
              <a:t>C</a:t>
            </a:r>
            <a:r>
              <a:rPr lang="en-US" sz="2400" baseline="-25000" dirty="0" err="1" smtClean="0">
                <a:cs typeface="B Nazanin" pitchFamily="2" charset="-78"/>
              </a:rPr>
              <a:t>e</a:t>
            </a:r>
            <a:r>
              <a:rPr lang="en-US" sz="2400" dirty="0" smtClean="0">
                <a:cs typeface="B Nazanin" pitchFamily="2" charset="-78"/>
              </a:rPr>
              <a:t>*</a:t>
            </a:r>
            <a:r>
              <a:rPr lang="en-US" sz="2400" dirty="0" err="1" smtClean="0">
                <a:cs typeface="B Nazanin" pitchFamily="2" charset="-78"/>
              </a:rPr>
              <a:t>C</a:t>
            </a:r>
            <a:r>
              <a:rPr lang="en-US" sz="2400" baseline="-25000" dirty="0" err="1" smtClean="0">
                <a:cs typeface="B Nazanin" pitchFamily="2" charset="-78"/>
              </a:rPr>
              <a:t>q</a:t>
            </a:r>
            <a:r>
              <a:rPr lang="en-US" sz="2400" dirty="0" smtClean="0">
                <a:cs typeface="B Nazanin" pitchFamily="2" charset="-78"/>
              </a:rPr>
              <a:t>*A</a:t>
            </a:r>
            <a:endParaRPr lang="fa-IR" sz="2400" dirty="0" smtClean="0">
              <a:cs typeface="B Nazanin" pitchFamily="2" charset="-78"/>
            </a:endParaRPr>
          </a:p>
          <a:p>
            <a:pPr marL="0" indent="0" algn="r" rtl="1">
              <a:buNone/>
            </a:pPr>
            <a:r>
              <a:rPr lang="en-US" sz="2400" dirty="0">
                <a:cs typeface="B Nazanin" pitchFamily="2" charset="-78"/>
              </a:rPr>
              <a:t>q</a:t>
            </a:r>
            <a:r>
              <a:rPr lang="ar-SA" sz="2400" dirty="0">
                <a:cs typeface="B Nazanin" pitchFamily="2" charset="-78"/>
              </a:rPr>
              <a:t>= فشار مبنا   </a:t>
            </a:r>
            <a:endParaRPr lang="fa-IR" sz="2400" dirty="0">
              <a:cs typeface="B Nazanin" pitchFamily="2" charset="-78"/>
            </a:endParaRPr>
          </a:p>
          <a:p>
            <a:pPr marL="0" indent="0" algn="r" rtl="1">
              <a:buNone/>
            </a:pPr>
            <a:r>
              <a:rPr lang="en-US" sz="2400" dirty="0" err="1" smtClean="0">
                <a:cs typeface="B Nazanin" pitchFamily="2" charset="-78"/>
              </a:rPr>
              <a:t>C</a:t>
            </a:r>
            <a:r>
              <a:rPr lang="en-US" sz="2400" baseline="-25000" dirty="0" err="1" smtClean="0">
                <a:cs typeface="B Nazanin" pitchFamily="2" charset="-78"/>
              </a:rPr>
              <a:t>e</a:t>
            </a:r>
            <a:r>
              <a:rPr lang="ar-SA" sz="2400" dirty="0" smtClean="0">
                <a:cs typeface="B Nazanin" pitchFamily="2" charset="-78"/>
              </a:rPr>
              <a:t> </a:t>
            </a:r>
            <a:r>
              <a:rPr lang="ar-SA" sz="2400" dirty="0">
                <a:cs typeface="B Nazanin" pitchFamily="2" charset="-78"/>
              </a:rPr>
              <a:t>= ضريب اثر تغيير سرعت       </a:t>
            </a:r>
            <a:endParaRPr lang="fa-IR" sz="2400" dirty="0" smtClean="0">
              <a:cs typeface="B Nazanin" pitchFamily="2" charset="-78"/>
            </a:endParaRPr>
          </a:p>
          <a:p>
            <a:pPr marL="0" indent="0" algn="r" rtl="1">
              <a:buNone/>
            </a:pPr>
            <a:r>
              <a:rPr lang="en-US" sz="2400" dirty="0" err="1" smtClean="0">
                <a:cs typeface="B Nazanin" pitchFamily="2" charset="-78"/>
              </a:rPr>
              <a:t>C</a:t>
            </a:r>
            <a:r>
              <a:rPr lang="en-US" sz="2400" baseline="-25000" dirty="0" err="1" smtClean="0">
                <a:cs typeface="B Nazanin" pitchFamily="2" charset="-78"/>
              </a:rPr>
              <a:t>q</a:t>
            </a:r>
            <a:r>
              <a:rPr lang="en-US" sz="2400" baseline="-25000" dirty="0" smtClean="0">
                <a:cs typeface="B Nazanin" pitchFamily="2" charset="-78"/>
              </a:rPr>
              <a:t> </a:t>
            </a:r>
            <a:r>
              <a:rPr lang="ar-SA" sz="2400" dirty="0">
                <a:cs typeface="B Nazanin" pitchFamily="2" charset="-78"/>
              </a:rPr>
              <a:t>= ضريب شكل</a:t>
            </a:r>
            <a:endParaRPr lang="en-US" sz="2400" dirty="0">
              <a:cs typeface="B Nazanin" pitchFamily="2" charset="-78"/>
            </a:endParaRPr>
          </a:p>
          <a:p>
            <a:pPr marL="0" indent="0" algn="r" rtl="1">
              <a:buNone/>
            </a:pPr>
            <a:r>
              <a:rPr lang="en-US" sz="2400" dirty="0">
                <a:cs typeface="B Nazanin" pitchFamily="2" charset="-78"/>
              </a:rPr>
              <a:t>=A</a:t>
            </a:r>
            <a:r>
              <a:rPr lang="ar-SA" sz="2400" dirty="0">
                <a:cs typeface="B Nazanin" pitchFamily="2" charset="-78"/>
              </a:rPr>
              <a:t>تصوير سطح مقطع عمود بر باد</a:t>
            </a:r>
            <a:endParaRPr lang="en-US" sz="2400" dirty="0">
              <a:cs typeface="B Nazanin" pitchFamily="2" charset="-78"/>
            </a:endParaRPr>
          </a:p>
          <a:p>
            <a:pPr marL="0" indent="0" algn="r" rtl="1">
              <a:buNone/>
            </a:pPr>
            <a:r>
              <a:rPr lang="ar-SA" sz="2400" dirty="0">
                <a:cs typeface="B Nazanin" pitchFamily="2" charset="-78"/>
              </a:rPr>
              <a:t>برش پايه باد </a:t>
            </a:r>
            <a:r>
              <a:rPr lang="fa-IR" sz="2400" dirty="0" smtClean="0">
                <a:cs typeface="B Nazanin" pitchFamily="2" charset="-78"/>
              </a:rPr>
              <a:t>برابر27/88</a:t>
            </a:r>
            <a:r>
              <a:rPr lang="ar-SA" sz="2400" dirty="0" smtClean="0">
                <a:cs typeface="B Nazanin" pitchFamily="2" charset="-78"/>
              </a:rPr>
              <a:t> </a:t>
            </a:r>
            <a:r>
              <a:rPr lang="fa-IR" sz="2400" dirty="0" smtClean="0">
                <a:cs typeface="B Nazanin" pitchFamily="2" charset="-78"/>
              </a:rPr>
              <a:t>بدست می آید که </a:t>
            </a:r>
            <a:r>
              <a:rPr lang="ar-SA" sz="2400" dirty="0" smtClean="0">
                <a:cs typeface="B Nazanin" pitchFamily="2" charset="-78"/>
              </a:rPr>
              <a:t>نسبت </a:t>
            </a:r>
            <a:r>
              <a:rPr lang="ar-SA" sz="2400" dirty="0">
                <a:cs typeface="B Nazanin" pitchFamily="2" charset="-78"/>
              </a:rPr>
              <a:t>به برش پايه زلزله </a:t>
            </a:r>
            <a:r>
              <a:rPr lang="fa-IR" sz="2400" dirty="0" smtClean="0">
                <a:cs typeface="B Nazanin" pitchFamily="2" charset="-78"/>
              </a:rPr>
              <a:t>988</a:t>
            </a:r>
            <a:r>
              <a:rPr lang="ar-SA" sz="2400" dirty="0" smtClean="0">
                <a:cs typeface="B Nazanin" pitchFamily="2" charset="-78"/>
              </a:rPr>
              <a:t>كمتر است. </a:t>
            </a:r>
            <a:endParaRPr lang="en-US" sz="2400" dirty="0">
              <a:cs typeface="B Nazanin" pitchFamily="2" charset="-78"/>
            </a:endParaRPr>
          </a:p>
        </p:txBody>
      </p:sp>
      <p:sp>
        <p:nvSpPr>
          <p:cNvPr id="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6"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
            <a:ext cx="1963419" cy="1268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1" descr="Ar3 copy"/>
          <p:cNvPicPr>
            <a:picLocks noChangeAspect="1" noChangeArrowheads="1"/>
          </p:cNvPicPr>
          <p:nvPr/>
        </p:nvPicPr>
        <p:blipFill>
          <a:blip r:embed="rId3" cstate="print">
            <a:lum contrast="-28000"/>
            <a:extLst>
              <a:ext uri="{28A0092B-C50C-407E-A947-70E740481C1C}">
                <a14:useLocalDpi xmlns:a14="http://schemas.microsoft.com/office/drawing/2010/main" val="0"/>
              </a:ext>
            </a:extLst>
          </a:blip>
          <a:srcRect/>
          <a:stretch>
            <a:fillRect/>
          </a:stretch>
        </p:blipFill>
        <p:spPr bwMode="auto">
          <a:xfrm>
            <a:off x="1963418" y="1"/>
            <a:ext cx="1161344" cy="1280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502137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9" name="Picture 1" descr="1.bmp"/>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9535" l="9984" r="98953">
                        <a14:foregroundMark x1="82367" y1="99186" x2="82367" y2="99186"/>
                        <a14:foregroundMark x1="42351" y1="99767" x2="42351" y2="99767"/>
                        <a14:foregroundMark x1="36312" y1="99070" x2="36312" y2="99070"/>
                        <a14:foregroundMark x1="39775" y1="98721" x2="39775" y2="98721"/>
                        <a14:foregroundMark x1="94605" y1="99535" x2="94605" y2="99535"/>
                        <a14:foregroundMark x1="90499" y1="98837" x2="90499" y2="98837"/>
                        <a14:foregroundMark x1="98953" y1="99535" x2="98953" y2="99535"/>
                      </a14:backgroundRemoval>
                    </a14:imgEffect>
                  </a14:imgLayer>
                </a14:imgProps>
              </a:ext>
              <a:ext uri="{28A0092B-C50C-407E-A947-70E740481C1C}">
                <a14:useLocalDpi xmlns:a14="http://schemas.microsoft.com/office/drawing/2010/main" val="0"/>
              </a:ext>
            </a:extLst>
          </a:blip>
          <a:srcRect/>
          <a:stretch>
            <a:fillRect/>
          </a:stretch>
        </p:blipFill>
        <p:spPr bwMode="auto">
          <a:xfrm>
            <a:off x="-684584" y="1556792"/>
            <a:ext cx="5904657" cy="519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300192" y="228600"/>
            <a:ext cx="2465856" cy="990600"/>
          </a:xfrm>
        </p:spPr>
        <p:txBody>
          <a:bodyPr>
            <a:normAutofit/>
          </a:bodyPr>
          <a:lstStyle/>
          <a:p>
            <a:pPr algn="r"/>
            <a:r>
              <a:rPr lang="fa-IR" sz="3600" b="1" dirty="0" smtClean="0">
                <a:cs typeface="B Nazanin" pitchFamily="2" charset="-78"/>
              </a:rPr>
              <a:t>بار زنده و برف:</a:t>
            </a:r>
            <a:endParaRPr lang="en-US" sz="3600" b="1" dirty="0">
              <a:cs typeface="B Nazanin" pitchFamily="2" charset="-78"/>
            </a:endParaRPr>
          </a:p>
        </p:txBody>
      </p:sp>
      <p:sp>
        <p:nvSpPr>
          <p:cNvPr id="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614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7944" y="2961312"/>
            <a:ext cx="4752975" cy="755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Object 5"/>
          <p:cNvGraphicFramePr>
            <a:graphicFrameLocks noChangeAspect="1"/>
          </p:cNvGraphicFramePr>
          <p:nvPr>
            <p:extLst>
              <p:ext uri="{D42A27DB-BD31-4B8C-83A1-F6EECF244321}">
                <p14:modId xmlns:p14="http://schemas.microsoft.com/office/powerpoint/2010/main" val="4259995771"/>
              </p:ext>
            </p:extLst>
          </p:nvPr>
        </p:nvGraphicFramePr>
        <p:xfrm>
          <a:off x="5004048" y="1688945"/>
          <a:ext cx="661185" cy="515919"/>
        </p:xfrm>
        <a:graphic>
          <a:graphicData uri="http://schemas.openxmlformats.org/presentationml/2006/ole">
            <mc:AlternateContent xmlns:mc="http://schemas.openxmlformats.org/markup-compatibility/2006">
              <mc:Choice xmlns:v="urn:schemas-microsoft-com:vml" Requires="v">
                <p:oleObj spid="_x0000_s9234" name="Equation" r:id="rId6" imgW="393359" imgH="317225" progId="Equation.3">
                  <p:embed/>
                </p:oleObj>
              </mc:Choice>
              <mc:Fallback>
                <p:oleObj name="Equation" r:id="rId6" imgW="393359" imgH="317225"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04048" y="1688945"/>
                        <a:ext cx="661185" cy="515919"/>
                      </a:xfrm>
                      <a:prstGeom prst="rect">
                        <a:avLst/>
                      </a:prstGeom>
                      <a:noFill/>
                    </p:spPr>
                  </p:pic>
                </p:oleObj>
              </mc:Fallback>
            </mc:AlternateContent>
          </a:graphicData>
        </a:graphic>
      </p:graphicFrame>
      <p:sp>
        <p:nvSpPr>
          <p:cNvPr id="8" name="Rectangle 5"/>
          <p:cNvSpPr>
            <a:spLocks noChangeArrowheads="1"/>
          </p:cNvSpPr>
          <p:nvPr/>
        </p:nvSpPr>
        <p:spPr bwMode="auto">
          <a:xfrm>
            <a:off x="1979712" y="1700808"/>
            <a:ext cx="6963250" cy="677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justLow" rtl="1" fontAlgn="base">
              <a:spcBef>
                <a:spcPct val="0"/>
              </a:spcBef>
              <a:spcAft>
                <a:spcPct val="0"/>
              </a:spcAft>
            </a:pPr>
            <a:r>
              <a:rPr kumimoji="0" lang="fa-IR" sz="2000" b="0" i="0" u="none" strike="noStrike" cap="none" normalizeH="0" baseline="0" dirty="0" smtClean="0">
                <a:ln>
                  <a:noFill/>
                </a:ln>
                <a:solidFill>
                  <a:schemeClr val="tx1"/>
                </a:solidFill>
                <a:latin typeface="IranNastaliq" pitchFamily="18" charset="0"/>
                <a:ea typeface="Times New Roman" pitchFamily="18" charset="0"/>
                <a:cs typeface="B Nazanin" pitchFamily="2" charset="-78"/>
              </a:rPr>
              <a:t>بار زنده بام با توجه به مبحث ششم برابر   </a:t>
            </a:r>
            <a:r>
              <a:rPr lang="fa-IR" sz="2000" dirty="0" smtClean="0">
                <a:latin typeface="IranNastaliq" pitchFamily="18" charset="0"/>
                <a:ea typeface="Times New Roman" pitchFamily="18" charset="0"/>
                <a:cs typeface="B Nazanin" pitchFamily="2" charset="-78"/>
              </a:rPr>
              <a:t>       150  در </a:t>
            </a:r>
            <a:r>
              <a:rPr lang="fa-IR" sz="2000" dirty="0">
                <a:latin typeface="IranNastaliq" pitchFamily="18" charset="0"/>
                <a:ea typeface="Times New Roman" pitchFamily="18" charset="0"/>
                <a:cs typeface="B Nazanin" pitchFamily="2" charset="-78"/>
              </a:rPr>
              <a:t>نظر گرفته </a:t>
            </a:r>
            <a:r>
              <a:rPr lang="fa-IR" sz="2000" dirty="0" smtClean="0">
                <a:latin typeface="IranNastaliq" pitchFamily="18" charset="0"/>
                <a:ea typeface="Times New Roman" pitchFamily="18" charset="0"/>
                <a:cs typeface="B Nazanin" pitchFamily="2" charset="-78"/>
              </a:rPr>
              <a:t>شده</a:t>
            </a:r>
            <a:endParaRPr lang="en-US" sz="2000" dirty="0">
              <a:latin typeface="Arial" pitchFamily="34" charset="0"/>
              <a:cs typeface="B Nazanin" pitchFamily="2" charset="-78"/>
            </a:endParaRPr>
          </a:p>
          <a:p>
            <a:pPr marL="0" marR="0" lvl="0" indent="0" algn="justLow"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dirty="0" smtClean="0">
                <a:ln>
                  <a:noFill/>
                </a:ln>
                <a:solidFill>
                  <a:schemeClr val="tx1"/>
                </a:solidFill>
                <a:latin typeface="Arial" pitchFamily="34" charset="0"/>
                <a:cs typeface="Arial" pitchFamily="34" charset="0"/>
              </a:rPr>
              <a:t> </a:t>
            </a:r>
          </a:p>
        </p:txBody>
      </p:sp>
      <p:sp>
        <p:nvSpPr>
          <p:cNvPr id="9" name="Rectangle 6"/>
          <p:cNvSpPr>
            <a:spLocks noChangeArrowheads="1"/>
          </p:cNvSpPr>
          <p:nvPr/>
        </p:nvSpPr>
        <p:spPr bwMode="auto">
          <a:xfrm>
            <a:off x="2988047" y="2284204"/>
            <a:ext cx="5954915" cy="677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justLow" rtl="1" eaLnBrk="0" fontAlgn="base" hangingPunct="0">
              <a:spcBef>
                <a:spcPct val="0"/>
              </a:spcBef>
              <a:spcAft>
                <a:spcPct val="0"/>
              </a:spcAft>
            </a:pPr>
            <a:r>
              <a:rPr lang="fa-IR" sz="2000" dirty="0">
                <a:latin typeface="IranNastaliq" pitchFamily="18" charset="0"/>
                <a:ea typeface="Times New Roman" pitchFamily="18" charset="0"/>
                <a:cs typeface="B Nazanin" pitchFamily="2" charset="-78"/>
              </a:rPr>
              <a:t>بار زنده راهرو ها با توجه مبحث ششم </a:t>
            </a:r>
            <a:r>
              <a:rPr lang="fa-IR" sz="2000" dirty="0" smtClean="0">
                <a:latin typeface="IranNastaliq" pitchFamily="18" charset="0"/>
                <a:ea typeface="Times New Roman" pitchFamily="18" charset="0"/>
                <a:cs typeface="B Nazanin" pitchFamily="2" charset="-78"/>
              </a:rPr>
              <a:t>برابر           350 در </a:t>
            </a:r>
            <a:r>
              <a:rPr lang="fa-IR" sz="2000" dirty="0">
                <a:latin typeface="IranNastaliq" pitchFamily="18" charset="0"/>
                <a:ea typeface="Times New Roman" pitchFamily="18" charset="0"/>
                <a:cs typeface="B Nazanin" pitchFamily="2" charset="-78"/>
              </a:rPr>
              <a:t>نظر گرفته </a:t>
            </a:r>
            <a:r>
              <a:rPr lang="fa-IR" sz="2000" dirty="0" smtClean="0">
                <a:latin typeface="IranNastaliq" pitchFamily="18" charset="0"/>
                <a:ea typeface="Times New Roman" pitchFamily="18" charset="0"/>
                <a:cs typeface="B Nazanin" pitchFamily="2" charset="-78"/>
              </a:rPr>
              <a:t>شده</a:t>
            </a:r>
            <a:endParaRPr lang="en-US" sz="2000" dirty="0">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endParaRPr kumimoji="0" lang="fa-IR" sz="1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11" name="Object 10"/>
          <p:cNvGraphicFramePr>
            <a:graphicFrameLocks noChangeAspect="1"/>
          </p:cNvGraphicFramePr>
          <p:nvPr>
            <p:extLst>
              <p:ext uri="{D42A27DB-BD31-4B8C-83A1-F6EECF244321}">
                <p14:modId xmlns:p14="http://schemas.microsoft.com/office/powerpoint/2010/main" val="1351184859"/>
              </p:ext>
            </p:extLst>
          </p:nvPr>
        </p:nvGraphicFramePr>
        <p:xfrm>
          <a:off x="5004048" y="2276872"/>
          <a:ext cx="661988" cy="515938"/>
        </p:xfrm>
        <a:graphic>
          <a:graphicData uri="http://schemas.openxmlformats.org/presentationml/2006/ole">
            <mc:AlternateContent xmlns:mc="http://schemas.openxmlformats.org/markup-compatibility/2006">
              <mc:Choice xmlns:v="urn:schemas-microsoft-com:vml" Requires="v">
                <p:oleObj spid="_x0000_s9235" name="Equation" r:id="rId8" imgW="393359" imgH="317225" progId="Equation.3">
                  <p:embed/>
                </p:oleObj>
              </mc:Choice>
              <mc:Fallback>
                <p:oleObj name="Equation" r:id="rId8" imgW="393359" imgH="317225"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04048" y="2276872"/>
                        <a:ext cx="661988" cy="51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10" name="Picture 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 y="1"/>
            <a:ext cx="1963419" cy="1268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1" descr="Ar3 copy"/>
          <p:cNvPicPr>
            <a:picLocks noChangeAspect="1" noChangeArrowheads="1"/>
          </p:cNvPicPr>
          <p:nvPr/>
        </p:nvPicPr>
        <p:blipFill>
          <a:blip r:embed="rId10" cstate="print">
            <a:lum contrast="-28000"/>
            <a:extLst>
              <a:ext uri="{28A0092B-C50C-407E-A947-70E740481C1C}">
                <a14:useLocalDpi xmlns:a14="http://schemas.microsoft.com/office/drawing/2010/main" val="0"/>
              </a:ext>
            </a:extLst>
          </a:blip>
          <a:srcRect/>
          <a:stretch>
            <a:fillRect/>
          </a:stretch>
        </p:blipFill>
        <p:spPr bwMode="auto">
          <a:xfrm>
            <a:off x="1963418" y="1"/>
            <a:ext cx="1161344" cy="1280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889926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3" descr="FSS.bmp"/>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10000" b="99535" l="9984" r="99114">
                        <a14:foregroundMark x1="95813" y1="99535" x2="95813" y2="99535"/>
                        <a14:foregroundMark x1="99114" y1="99070" x2="99114" y2="99070"/>
                        <a14:foregroundMark x1="89855" y1="98372" x2="89855" y2="98372"/>
                        <a14:foregroundMark x1="85910" y1="98372" x2="85910" y2="98372"/>
                        <a14:foregroundMark x1="65620" y1="97907" x2="65620" y2="97907"/>
                        <a14:foregroundMark x1="68599" y1="98372" x2="68599" y2="98372"/>
                        <a14:foregroundMark x1="61192" y1="98605" x2="61192" y2="98605"/>
                        <a14:foregroundMark x1="76167" y1="98605" x2="76167" y2="98605"/>
                        <a14:foregroundMark x1="57568" y1="98605" x2="57568" y2="98605"/>
                        <a14:foregroundMark x1="51530" y1="98605" x2="51530" y2="98605"/>
                        <a14:foregroundMark x1="24960" y1="98605" x2="24960" y2="98605"/>
                        <a14:foregroundMark x1="17713" y1="98605" x2="17713" y2="98605"/>
                        <a14:foregroundMark x1="11514" y1="98605" x2="11514" y2="98605"/>
                        <a14:foregroundMark x1="51530" y1="21860" x2="51530" y2="21860"/>
                        <a14:foregroundMark x1="50966" y1="15930" x2="50966" y2="15930"/>
                        <a14:foregroundMark x1="52657" y1="18256" x2="52657" y2="18256"/>
                        <a14:foregroundMark x1="51530" y1="56163" x2="51530" y2="56163"/>
                      </a14:backgroundRemoval>
                    </a14:imgEffect>
                  </a14:imgLayer>
                </a14:imgProps>
              </a:ext>
              <a:ext uri="{28A0092B-C50C-407E-A947-70E740481C1C}">
                <a14:useLocalDpi xmlns:a14="http://schemas.microsoft.com/office/drawing/2010/main" val="0"/>
              </a:ext>
            </a:extLst>
          </a:blip>
          <a:srcRect/>
          <a:stretch>
            <a:fillRect/>
          </a:stretch>
        </p:blipFill>
        <p:spPr bwMode="auto">
          <a:xfrm>
            <a:off x="-980712" y="1268760"/>
            <a:ext cx="8059758" cy="5589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300192" y="228600"/>
            <a:ext cx="2465856" cy="990600"/>
          </a:xfrm>
        </p:spPr>
        <p:txBody>
          <a:bodyPr>
            <a:normAutofit fontScale="90000"/>
          </a:bodyPr>
          <a:lstStyle/>
          <a:p>
            <a:pPr algn="r"/>
            <a:r>
              <a:rPr lang="fa-IR" sz="3600" b="1" dirty="0" smtClean="0">
                <a:cs typeface="B Nazanin" pitchFamily="2" charset="-78"/>
              </a:rPr>
              <a:t>بار استاتیک آب:</a:t>
            </a:r>
            <a:endParaRPr lang="en-US" sz="3600" b="1" dirty="0">
              <a:cs typeface="B Nazanin" pitchFamily="2" charset="-78"/>
            </a:endParaRPr>
          </a:p>
        </p:txBody>
      </p:sp>
      <p:sp>
        <p:nvSpPr>
          <p:cNvPr id="3" name="Content Placeholder 2"/>
          <p:cNvSpPr>
            <a:spLocks noGrp="1"/>
          </p:cNvSpPr>
          <p:nvPr>
            <p:ph sz="quarter" idx="1"/>
          </p:nvPr>
        </p:nvSpPr>
        <p:spPr>
          <a:xfrm>
            <a:off x="4283968" y="1556792"/>
            <a:ext cx="4408984" cy="2232248"/>
          </a:xfrm>
        </p:spPr>
        <p:txBody>
          <a:bodyPr>
            <a:normAutofit/>
          </a:bodyPr>
          <a:lstStyle/>
          <a:p>
            <a:pPr marL="0" indent="0" algn="just" rtl="1">
              <a:buNone/>
            </a:pPr>
            <a:r>
              <a:rPr lang="fa-IR" sz="2400" dirty="0" smtClean="0">
                <a:cs typeface="B Nazanin" pitchFamily="2" charset="-78"/>
              </a:rPr>
              <a:t>با در نظر گرفتن 13متر آب در مخزن نیروی معادل استاتیکی به صورت شکل زیر به مخزن وارد شده است:</a:t>
            </a:r>
            <a:endParaRPr lang="fa-IR" sz="2400" dirty="0" smtClean="0">
              <a:solidFill>
                <a:schemeClr val="accent1">
                  <a:lumMod val="60000"/>
                  <a:lumOff val="40000"/>
                </a:schemeClr>
              </a:solidFill>
              <a:cs typeface="B Nazanin" pitchFamily="2" charset="-78"/>
            </a:endParaRPr>
          </a:p>
          <a:p>
            <a:pPr marL="0" indent="0" algn="just" rtl="1">
              <a:buNone/>
            </a:pPr>
            <a:endParaRPr lang="fa-IR" sz="2400" dirty="0" smtClean="0">
              <a:solidFill>
                <a:schemeClr val="accent1">
                  <a:lumMod val="60000"/>
                  <a:lumOff val="40000"/>
                </a:schemeClr>
              </a:solidFill>
              <a:cs typeface="B Nazanin" pitchFamily="2" charset="-78"/>
            </a:endParaRPr>
          </a:p>
        </p:txBody>
      </p:sp>
      <p:sp>
        <p:nvSpPr>
          <p:cNvPr id="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6"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1"/>
            <a:ext cx="1963419" cy="1268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1" descr="Ar3 copy"/>
          <p:cNvPicPr>
            <a:picLocks noChangeAspect="1" noChangeArrowheads="1"/>
          </p:cNvPicPr>
          <p:nvPr/>
        </p:nvPicPr>
        <p:blipFill>
          <a:blip r:embed="rId5" cstate="print">
            <a:lum contrast="-28000"/>
            <a:extLst>
              <a:ext uri="{28A0092B-C50C-407E-A947-70E740481C1C}">
                <a14:useLocalDpi xmlns:a14="http://schemas.microsoft.com/office/drawing/2010/main" val="0"/>
              </a:ext>
            </a:extLst>
          </a:blip>
          <a:srcRect/>
          <a:stretch>
            <a:fillRect/>
          </a:stretch>
        </p:blipFill>
        <p:spPr bwMode="auto">
          <a:xfrm>
            <a:off x="1963418" y="1"/>
            <a:ext cx="1161344" cy="1280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4198911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788024" y="228600"/>
            <a:ext cx="3978024" cy="990600"/>
          </a:xfrm>
        </p:spPr>
        <p:txBody>
          <a:bodyPr vert="horz" anchor="ctr">
            <a:normAutofit/>
          </a:bodyPr>
          <a:lstStyle/>
          <a:p>
            <a:pPr algn="r"/>
            <a:r>
              <a:rPr lang="fa-IR" sz="3600" b="1" dirty="0" smtClean="0">
                <a:cs typeface="B Nazanin" pitchFamily="2" charset="-78"/>
              </a:rPr>
              <a:t>طراحی فونداسیون:</a:t>
            </a:r>
            <a:endParaRPr lang="en-US" sz="3600" b="1" dirty="0">
              <a:cs typeface="B Nazanin" pitchFamily="2" charset="-78"/>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84568" y="2469186"/>
            <a:ext cx="4227251" cy="2952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1"/>
            <a:ext cx="1963419" cy="1268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descr="30"/>
          <p:cNvPicPr>
            <a:picLocks noChangeAspect="1" noChangeArrowheads="1"/>
          </p:cNvPicPr>
          <p:nvPr/>
        </p:nvPicPr>
        <p:blipFill>
          <a:blip r:embed="rId5" cstate="email">
            <a:lum bright="20000"/>
          </a:blip>
          <a:srcRect/>
          <a:stretch>
            <a:fillRect/>
          </a:stretch>
        </p:blipFill>
        <p:spPr bwMode="auto">
          <a:xfrm>
            <a:off x="827584" y="1628800"/>
            <a:ext cx="6408712" cy="4953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aphicFrame>
        <p:nvGraphicFramePr>
          <p:cNvPr id="2" name="Object 1"/>
          <p:cNvGraphicFramePr>
            <a:graphicFrameLocks noChangeAspect="1"/>
          </p:cNvGraphicFramePr>
          <p:nvPr>
            <p:extLst>
              <p:ext uri="{D42A27DB-BD31-4B8C-83A1-F6EECF244321}">
                <p14:modId xmlns:p14="http://schemas.microsoft.com/office/powerpoint/2010/main" val="857260141"/>
              </p:ext>
            </p:extLst>
          </p:nvPr>
        </p:nvGraphicFramePr>
        <p:xfrm>
          <a:off x="-2141038" y="2056705"/>
          <a:ext cx="8208912" cy="3777289"/>
        </p:xfrm>
        <a:graphic>
          <a:graphicData uri="http://schemas.openxmlformats.org/presentationml/2006/ole">
            <mc:AlternateContent xmlns:mc="http://schemas.openxmlformats.org/markup-compatibility/2006">
              <mc:Choice xmlns:v="urn:schemas-microsoft-com:vml" Requires="v">
                <p:oleObj spid="_x0000_s10259" name="AutoCAD Drawing" r:id="rId6" imgW="10515600" imgH="4838760" progId="AutoCAD.Drawing.20">
                  <p:embed/>
                </p:oleObj>
              </mc:Choice>
              <mc:Fallback>
                <p:oleObj name="AutoCAD Drawing" r:id="rId6" imgW="10515600" imgH="4838760" progId="AutoCAD.Drawing.20">
                  <p:embed/>
                  <p:pic>
                    <p:nvPicPr>
                      <p:cNvPr id="0" name=""/>
                      <p:cNvPicPr/>
                      <p:nvPr/>
                    </p:nvPicPr>
                    <p:blipFill>
                      <a:blip r:embed="rId7"/>
                      <a:stretch>
                        <a:fillRect/>
                      </a:stretch>
                    </p:blipFill>
                    <p:spPr>
                      <a:xfrm>
                        <a:off x="-2141038" y="2056705"/>
                        <a:ext cx="8208912" cy="3777289"/>
                      </a:xfrm>
                      <a:prstGeom prst="rect">
                        <a:avLst/>
                      </a:prstGeom>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753276558"/>
              </p:ext>
            </p:extLst>
          </p:nvPr>
        </p:nvGraphicFramePr>
        <p:xfrm>
          <a:off x="3923928" y="2469186"/>
          <a:ext cx="4993945" cy="2300287"/>
        </p:xfrm>
        <a:graphic>
          <a:graphicData uri="http://schemas.openxmlformats.org/presentationml/2006/ole">
            <mc:AlternateContent xmlns:mc="http://schemas.openxmlformats.org/markup-compatibility/2006">
              <mc:Choice xmlns:v="urn:schemas-microsoft-com:vml" Requires="v">
                <p:oleObj spid="_x0000_s10260" name="AutoCAD Drawing" r:id="rId8" imgW="12820680" imgH="4838760" progId="AutoCAD.Drawing.20">
                  <p:embed/>
                </p:oleObj>
              </mc:Choice>
              <mc:Fallback>
                <p:oleObj name="AutoCAD Drawing" r:id="rId8" imgW="12820680" imgH="4838760" progId="AutoCAD.Drawing.20">
                  <p:embed/>
                  <p:pic>
                    <p:nvPicPr>
                      <p:cNvPr id="0" name=""/>
                      <p:cNvPicPr/>
                      <p:nvPr/>
                    </p:nvPicPr>
                    <p:blipFill>
                      <a:blip r:embed="rId9"/>
                      <a:stretch>
                        <a:fillRect/>
                      </a:stretch>
                    </p:blipFill>
                    <p:spPr>
                      <a:xfrm>
                        <a:off x="3923928" y="2469186"/>
                        <a:ext cx="4993945" cy="2300287"/>
                      </a:xfrm>
                      <a:prstGeom prst="rect">
                        <a:avLst/>
                      </a:prstGeom>
                    </p:spPr>
                  </p:pic>
                </p:oleObj>
              </mc:Fallback>
            </mc:AlternateContent>
          </a:graphicData>
        </a:graphic>
      </p:graphicFrame>
      <p:pic>
        <p:nvPicPr>
          <p:cNvPr id="8" name="Picture 1" descr="Ar3 copy"/>
          <p:cNvPicPr>
            <a:picLocks noChangeAspect="1" noChangeArrowheads="1"/>
          </p:cNvPicPr>
          <p:nvPr/>
        </p:nvPicPr>
        <p:blipFill>
          <a:blip r:embed="rId10" cstate="print">
            <a:lum contrast="-28000"/>
            <a:extLst>
              <a:ext uri="{28A0092B-C50C-407E-A947-70E740481C1C}">
                <a14:useLocalDpi xmlns:a14="http://schemas.microsoft.com/office/drawing/2010/main" val="0"/>
              </a:ext>
            </a:extLst>
          </a:blip>
          <a:srcRect/>
          <a:stretch>
            <a:fillRect/>
          </a:stretch>
        </p:blipFill>
        <p:spPr bwMode="auto">
          <a:xfrm>
            <a:off x="1963418" y="1"/>
            <a:ext cx="1161344" cy="1280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58353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2"/>
                                        </p:tgtEl>
                                        <p:attrNameLst>
                                          <p:attrName>style.visibility</p:attrName>
                                        </p:attrNameLst>
                                      </p:cBhvr>
                                      <p:to>
                                        <p:strVal val="hidden"/>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08104" y="228600"/>
            <a:ext cx="3257944" cy="990600"/>
          </a:xfrm>
        </p:spPr>
        <p:txBody>
          <a:bodyPr vert="horz" anchor="ctr">
            <a:normAutofit/>
          </a:bodyPr>
          <a:lstStyle/>
          <a:p>
            <a:pPr algn="r"/>
            <a:r>
              <a:rPr lang="fa-IR" sz="3600" b="1" dirty="0" smtClean="0">
                <a:cs typeface="B Nazanin" pitchFamily="2" charset="-78"/>
              </a:rPr>
              <a:t>طراحی فونداسیون:</a:t>
            </a:r>
            <a:endParaRPr lang="en-US" sz="3600" b="1" dirty="0">
              <a:cs typeface="B Nazanin" pitchFamily="2" charset="-78"/>
            </a:endParaRPr>
          </a:p>
        </p:txBody>
      </p:sp>
      <p:pic>
        <p:nvPicPr>
          <p:cNvPr id="6"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
            <a:ext cx="1963419" cy="1268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8" name="Picture 4" descr="F:\kish\nahai por-col_V162.bmp"/>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5361" b="97669" l="9917" r="89932"/>
                    </a14:imgEffect>
                  </a14:imgLayer>
                </a14:imgProps>
              </a:ext>
              <a:ext uri="{28A0092B-C50C-407E-A947-70E740481C1C}">
                <a14:useLocalDpi xmlns:a14="http://schemas.microsoft.com/office/drawing/2010/main" val="0"/>
              </a:ext>
            </a:extLst>
          </a:blip>
          <a:srcRect/>
          <a:stretch>
            <a:fillRect/>
          </a:stretch>
        </p:blipFill>
        <p:spPr bwMode="auto">
          <a:xfrm>
            <a:off x="2897577" y="1308071"/>
            <a:ext cx="9752602" cy="3417073"/>
          </a:xfrm>
          <a:prstGeom prst="rect">
            <a:avLst/>
          </a:prstGeom>
          <a:noFill/>
          <a:extLst>
            <a:ext uri="{909E8E84-426E-40DD-AFC4-6F175D3DCCD1}">
              <a14:hiddenFill xmlns:a14="http://schemas.microsoft.com/office/drawing/2010/main">
                <a:solidFill>
                  <a:srgbClr val="FFFFFF"/>
                </a:solidFill>
              </a14:hiddenFill>
            </a:ext>
          </a:extLst>
        </p:spPr>
      </p:pic>
      <p:pic>
        <p:nvPicPr>
          <p:cNvPr id="11269" name="Picture 5" descr="F:\kish\nahai por-col_V163.bmp"/>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4196" b="100000" l="9917" r="89932"/>
                    </a14:imgEffect>
                  </a14:imgLayer>
                </a14:imgProps>
              </a:ext>
              <a:ext uri="{28A0092B-C50C-407E-A947-70E740481C1C}">
                <a14:useLocalDpi xmlns:a14="http://schemas.microsoft.com/office/drawing/2010/main" val="0"/>
              </a:ext>
            </a:extLst>
          </a:blip>
          <a:srcRect/>
          <a:stretch>
            <a:fillRect/>
          </a:stretch>
        </p:blipFill>
        <p:spPr bwMode="auto">
          <a:xfrm>
            <a:off x="-2628800" y="1340768"/>
            <a:ext cx="9806372" cy="3184658"/>
          </a:xfrm>
          <a:prstGeom prst="rect">
            <a:avLst/>
          </a:prstGeom>
          <a:noFill/>
          <a:extLst>
            <a:ext uri="{909E8E84-426E-40DD-AFC4-6F175D3DCCD1}">
              <a14:hiddenFill xmlns:a14="http://schemas.microsoft.com/office/drawing/2010/main">
                <a:solidFill>
                  <a:srgbClr val="FFFFFF"/>
                </a:solidFill>
              </a14:hiddenFill>
            </a:ext>
          </a:extLst>
        </p:spPr>
      </p:pic>
      <p:pic>
        <p:nvPicPr>
          <p:cNvPr id="11271" name="Picture 7" descr="F:\kish\nahai por-col_V165.bmp"/>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9324" b="100000" l="31264" r="69569"/>
                    </a14:imgEffect>
                  </a14:imgLayer>
                </a14:imgProps>
              </a:ext>
              <a:ext uri="{28A0092B-C50C-407E-A947-70E740481C1C}">
                <a14:useLocalDpi xmlns:a14="http://schemas.microsoft.com/office/drawing/2010/main" val="0"/>
              </a:ext>
            </a:extLst>
          </a:blip>
          <a:srcRect/>
          <a:stretch>
            <a:fillRect/>
          </a:stretch>
        </p:blipFill>
        <p:spPr bwMode="auto">
          <a:xfrm>
            <a:off x="-697868" y="3284984"/>
            <a:ext cx="10611743" cy="344620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 descr="Ar3 copy"/>
          <p:cNvPicPr>
            <a:picLocks noChangeAspect="1" noChangeArrowheads="1"/>
          </p:cNvPicPr>
          <p:nvPr/>
        </p:nvPicPr>
        <p:blipFill>
          <a:blip r:embed="rId9" cstate="print">
            <a:lum contrast="-28000"/>
            <a:extLst>
              <a:ext uri="{28A0092B-C50C-407E-A947-70E740481C1C}">
                <a14:useLocalDpi xmlns:a14="http://schemas.microsoft.com/office/drawing/2010/main" val="0"/>
              </a:ext>
            </a:extLst>
          </a:blip>
          <a:srcRect/>
          <a:stretch>
            <a:fillRect/>
          </a:stretch>
        </p:blipFill>
        <p:spPr bwMode="auto">
          <a:xfrm>
            <a:off x="1963418" y="1"/>
            <a:ext cx="1161344" cy="1280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399571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56000">
              <a:srgbClr val="F0EBD5"/>
            </a:gs>
            <a:gs pos="100000">
              <a:srgbClr val="D1C39F"/>
            </a:gs>
          </a:gsLst>
          <a:lin ang="54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508104" y="228600"/>
            <a:ext cx="3257944" cy="990600"/>
          </a:xfrm>
        </p:spPr>
        <p:txBody>
          <a:bodyPr vert="horz" anchor="ctr">
            <a:normAutofit/>
          </a:bodyPr>
          <a:lstStyle/>
          <a:p>
            <a:pPr algn="r"/>
            <a:r>
              <a:rPr lang="fa-IR" sz="3600" b="1" dirty="0" smtClean="0">
                <a:cs typeface="B Nazanin" pitchFamily="2" charset="-78"/>
              </a:rPr>
              <a:t>طراحی فونداسیون:</a:t>
            </a:r>
            <a:endParaRPr lang="en-US" sz="3600" b="1" dirty="0">
              <a:cs typeface="B Nazanin" pitchFamily="2" charset="-78"/>
            </a:endParaRPr>
          </a:p>
        </p:txBody>
      </p:sp>
      <p:sp>
        <p:nvSpPr>
          <p:cNvPr id="3" name="Content Placeholder 2"/>
          <p:cNvSpPr>
            <a:spLocks noGrp="1"/>
          </p:cNvSpPr>
          <p:nvPr>
            <p:ph sz="quarter" idx="1"/>
          </p:nvPr>
        </p:nvSpPr>
        <p:spPr>
          <a:xfrm>
            <a:off x="612648" y="1600200"/>
            <a:ext cx="8153400" cy="2260848"/>
          </a:xfrm>
        </p:spPr>
        <p:txBody>
          <a:bodyPr vert="horz">
            <a:noAutofit/>
          </a:bodyPr>
          <a:lstStyle/>
          <a:p>
            <a:pPr algn="r" rtl="1"/>
            <a:r>
              <a:rPr lang="fa-IR" sz="2400" dirty="0">
                <a:cs typeface="B Nazanin" pitchFamily="2" charset="-78"/>
              </a:rPr>
              <a:t>فونداسیون مخزن به صورت دو دال بتنی یک متری با فاصله 1/60 متر از یکدیگر می باشد که در مرکز تا شعاع 6/1 متری به صورت توپر است</a:t>
            </a:r>
            <a:r>
              <a:rPr lang="fa-IR" sz="2400" dirty="0" smtClean="0">
                <a:cs typeface="B Nazanin" pitchFamily="2" charset="-78"/>
              </a:rPr>
              <a:t>.</a:t>
            </a:r>
          </a:p>
          <a:p>
            <a:pPr algn="r" rtl="1"/>
            <a:r>
              <a:rPr lang="ar-SA" sz="2400" dirty="0">
                <a:cs typeface="B Nazanin" pitchFamily="2" charset="-78"/>
              </a:rPr>
              <a:t>به دليل بالا بودن مقادير كشش و خمش ، طراحي براساس اين دو ملاك انجام مي گيرد</a:t>
            </a:r>
            <a:r>
              <a:rPr lang="ar-SA" sz="2400" dirty="0" smtClean="0">
                <a:cs typeface="B Nazanin" pitchFamily="2" charset="-78"/>
              </a:rPr>
              <a:t>.</a:t>
            </a:r>
            <a:endParaRPr lang="en-US" sz="2400" dirty="0" smtClean="0">
              <a:cs typeface="B Nazanin" pitchFamily="2" charset="-78"/>
            </a:endParaRPr>
          </a:p>
          <a:p>
            <a:pPr algn="r" rtl="1"/>
            <a:endParaRPr lang="fa-IR" sz="2400" dirty="0" smtClean="0">
              <a:cs typeface="B Nazanin" pitchFamily="2" charset="-78"/>
            </a:endParaRPr>
          </a:p>
          <a:p>
            <a:pPr algn="r" rtl="1"/>
            <a:endParaRPr lang="fa-IR" sz="2400" dirty="0">
              <a:cs typeface="B Nazanin" pitchFamily="2" charset="-78"/>
            </a:endParaRPr>
          </a:p>
        </p:txBody>
      </p:sp>
      <p:pic>
        <p:nvPicPr>
          <p:cNvPr id="2053" name="Picture 5"/>
          <p:cNvPicPr>
            <a:picLocks noChangeAspect="1" noChangeArrowheads="1"/>
          </p:cNvPicPr>
          <p:nvPr/>
        </p:nvPicPr>
        <p:blipFill>
          <a:blip r:embed="rId2">
            <a:duotone>
              <a:prstClr val="black"/>
              <a:srgbClr val="D9C3A5">
                <a:tint val="50000"/>
                <a:satMod val="180000"/>
              </a:srgbClr>
            </a:duotone>
            <a:extLst>
              <a:ext uri="{BEBA8EAE-BF5A-486C-A8C5-ECC9F3942E4B}">
                <a14:imgProps xmlns:a14="http://schemas.microsoft.com/office/drawing/2010/main">
                  <a14:imgLayer r:embed="rId3">
                    <a14:imgEffect>
                      <a14:sharpenSoften amount="50000"/>
                    </a14:imgEffect>
                    <a14:imgEffect>
                      <a14:colorTemperature colorTemp="8000"/>
                    </a14:imgEffect>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539553" y="2996952"/>
            <a:ext cx="3888432" cy="2605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4644008" y="3431460"/>
            <a:ext cx="4139952" cy="1846659"/>
          </a:xfrm>
          <a:prstGeom prst="rect">
            <a:avLst/>
          </a:prstGeom>
        </p:spPr>
        <p:txBody>
          <a:bodyPr wrap="square">
            <a:spAutoFit/>
          </a:bodyPr>
          <a:lstStyle/>
          <a:p>
            <a:pPr algn="just" rtl="1"/>
            <a:r>
              <a:rPr lang="ar-SA" sz="2400" dirty="0">
                <a:cs typeface="B Nazanin" pitchFamily="2" charset="-78"/>
              </a:rPr>
              <a:t>لنگر ناشي از نيروهاي كششي و </a:t>
            </a:r>
            <a:r>
              <a:rPr lang="ar-SA" sz="2400" dirty="0" smtClean="0">
                <a:cs typeface="B Nazanin" pitchFamily="2" charset="-78"/>
              </a:rPr>
              <a:t>فشاري900تن </a:t>
            </a:r>
            <a:r>
              <a:rPr lang="ar-SA" sz="2400" dirty="0">
                <a:cs typeface="B Nazanin" pitchFamily="2" charset="-78"/>
              </a:rPr>
              <a:t>متر مي باشد با جمع سه لنگر داريم</a:t>
            </a:r>
            <a:r>
              <a:rPr lang="en-US" sz="2400" dirty="0" smtClean="0">
                <a:cs typeface="B Nazanin" pitchFamily="2" charset="-78"/>
              </a:rPr>
              <a:t>:</a:t>
            </a:r>
            <a:endParaRPr lang="fa-IR" sz="2400" dirty="0" smtClean="0">
              <a:cs typeface="B Nazanin" pitchFamily="2" charset="-78"/>
            </a:endParaRPr>
          </a:p>
          <a:p>
            <a:pPr algn="just" rtl="1"/>
            <a:endParaRPr lang="en-US" sz="2400" dirty="0">
              <a:cs typeface="B Nazanin" pitchFamily="2" charset="-78"/>
            </a:endParaRPr>
          </a:p>
          <a:p>
            <a:pPr rtl="1"/>
            <a:r>
              <a:rPr lang="en-US" dirty="0" err="1"/>
              <a:t>Mtotal</a:t>
            </a:r>
            <a:r>
              <a:rPr lang="en-US" dirty="0"/>
              <a:t>=100+50+900=1050 </a:t>
            </a:r>
            <a:r>
              <a:rPr lang="en-US" dirty="0" err="1"/>
              <a:t>ton.m</a:t>
            </a:r>
            <a:endParaRPr lang="en-US" dirty="0"/>
          </a:p>
        </p:txBody>
      </p:sp>
      <p:pic>
        <p:nvPicPr>
          <p:cNvPr id="6"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1"/>
            <a:ext cx="1963419" cy="1268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1" descr="Ar3 copy"/>
          <p:cNvPicPr>
            <a:picLocks noChangeAspect="1" noChangeArrowheads="1"/>
          </p:cNvPicPr>
          <p:nvPr/>
        </p:nvPicPr>
        <p:blipFill>
          <a:blip r:embed="rId5" cstate="print">
            <a:lum contrast="-28000"/>
            <a:extLst>
              <a:ext uri="{28A0092B-C50C-407E-A947-70E740481C1C}">
                <a14:useLocalDpi xmlns:a14="http://schemas.microsoft.com/office/drawing/2010/main" val="0"/>
              </a:ext>
            </a:extLst>
          </a:blip>
          <a:srcRect/>
          <a:stretch>
            <a:fillRect/>
          </a:stretch>
        </p:blipFill>
        <p:spPr bwMode="auto">
          <a:xfrm>
            <a:off x="1963418" y="1"/>
            <a:ext cx="1161344" cy="1280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1274918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5076056" y="228600"/>
            <a:ext cx="3689992" cy="990600"/>
          </a:xfrm>
        </p:spPr>
        <p:txBody>
          <a:bodyPr vert="horz" anchor="ctr">
            <a:normAutofit fontScale="90000"/>
          </a:bodyPr>
          <a:lstStyle/>
          <a:p>
            <a:pPr algn="r"/>
            <a:r>
              <a:rPr lang="fa-IR" sz="3600" b="1" dirty="0" smtClean="0">
                <a:cs typeface="B Nazanin" pitchFamily="2" charset="-78"/>
              </a:rPr>
              <a:t>آرماتورهای فونداسیون:</a:t>
            </a:r>
            <a:endParaRPr lang="en-US" sz="3600" b="1" dirty="0">
              <a:cs typeface="B Nazanin" pitchFamily="2" charset="-78"/>
            </a:endParaRPr>
          </a:p>
        </p:txBody>
      </p:sp>
      <p:sp>
        <p:nvSpPr>
          <p:cNvPr id="5" name="Content Placeholder 2"/>
          <p:cNvSpPr>
            <a:spLocks noGrp="1"/>
          </p:cNvSpPr>
          <p:nvPr>
            <p:ph sz="quarter" idx="1"/>
          </p:nvPr>
        </p:nvSpPr>
        <p:spPr>
          <a:xfrm>
            <a:off x="612648" y="1600200"/>
            <a:ext cx="8153400" cy="748680"/>
          </a:xfrm>
        </p:spPr>
        <p:txBody>
          <a:bodyPr vert="horz">
            <a:noAutofit/>
          </a:bodyPr>
          <a:lstStyle/>
          <a:p>
            <a:pPr algn="r" rtl="1"/>
            <a:r>
              <a:rPr lang="fa-IR" sz="2400" dirty="0" smtClean="0">
                <a:cs typeface="B Nazanin" pitchFamily="2" charset="-78"/>
              </a:rPr>
              <a:t>با توجه به نیروهای بدست آمده در قسمت قبل، آرماتور گذاری مقطع وسط به صورت زیر می باشد:</a:t>
            </a:r>
          </a:p>
          <a:p>
            <a:pPr algn="r" rtl="1"/>
            <a:endParaRPr lang="fa-IR" sz="2400" dirty="0">
              <a:cs typeface="B Nazanin" pitchFamily="2" charset="-78"/>
            </a:endParaRPr>
          </a:p>
        </p:txBody>
      </p:sp>
      <p:sp>
        <p:nvSpPr>
          <p:cNvPr id="8" name="Content Placeholder 2"/>
          <p:cNvSpPr txBox="1">
            <a:spLocks/>
          </p:cNvSpPr>
          <p:nvPr/>
        </p:nvSpPr>
        <p:spPr>
          <a:xfrm>
            <a:off x="611560" y="4440154"/>
            <a:ext cx="8153400" cy="74868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gn="r" rtl="1"/>
            <a:r>
              <a:rPr lang="ar-SA" sz="2400" dirty="0">
                <a:cs typeface="B Nazanin" pitchFamily="2" charset="-78"/>
              </a:rPr>
              <a:t>براي قسمت هاي خارج چه ناحيه اي در دال بالا و دال پائين آرماتور حداقل جوابگو است</a:t>
            </a:r>
            <a:endParaRPr lang="en-US" sz="2400" dirty="0">
              <a:cs typeface="B Nazanin" pitchFamily="2" charset="-78"/>
            </a:endParaRPr>
          </a:p>
          <a:p>
            <a:pPr algn="r" rtl="1"/>
            <a:endParaRPr lang="fa-IR" sz="2400" dirty="0">
              <a:cs typeface="B Nazanin" pitchFamily="2" charset="-78"/>
            </a:endParaRPr>
          </a:p>
        </p:txBody>
      </p:sp>
      <p:sp>
        <p:nvSpPr>
          <p:cNvPr id="6" name="Rectangle 5"/>
          <p:cNvSpPr/>
          <p:nvPr/>
        </p:nvSpPr>
        <p:spPr>
          <a:xfrm>
            <a:off x="1115616" y="5188834"/>
            <a:ext cx="4572000" cy="1200329"/>
          </a:xfrm>
          <a:prstGeom prst="rect">
            <a:avLst/>
          </a:prstGeom>
        </p:spPr>
        <p:txBody>
          <a:bodyPr>
            <a:spAutoFit/>
          </a:bodyPr>
          <a:lstStyle/>
          <a:p>
            <a:pPr rtl="1"/>
            <a:r>
              <a:rPr lang="en-US" dirty="0" err="1"/>
              <a:t>Asmin</a:t>
            </a:r>
            <a:r>
              <a:rPr lang="en-US" dirty="0"/>
              <a:t>=.0018*22.5*100</a:t>
            </a:r>
          </a:p>
          <a:p>
            <a:pPr rtl="1"/>
            <a:r>
              <a:rPr lang="en-US" dirty="0" err="1"/>
              <a:t>Asmin</a:t>
            </a:r>
            <a:r>
              <a:rPr lang="en-US" dirty="0"/>
              <a:t>=3.64cm</a:t>
            </a:r>
            <a:r>
              <a:rPr lang="en-US" baseline="30000" dirty="0"/>
              <a:t>2     </a:t>
            </a:r>
            <a:endParaRPr lang="en-US" dirty="0"/>
          </a:p>
          <a:p>
            <a:pPr rtl="1"/>
            <a:r>
              <a:rPr lang="en-US" dirty="0"/>
              <a:t>	 </a:t>
            </a:r>
            <a:r>
              <a:rPr lang="en-US" dirty="0" err="1"/>
              <a:t>As</a:t>
            </a:r>
            <a:r>
              <a:rPr lang="en-US" baseline="-25000" dirty="0" err="1"/>
              <a:t>available</a:t>
            </a:r>
            <a:r>
              <a:rPr lang="en-US" dirty="0"/>
              <a:t>    &gt;</a:t>
            </a:r>
            <a:r>
              <a:rPr lang="en-US" dirty="0" err="1"/>
              <a:t>Asmin</a:t>
            </a:r>
            <a:r>
              <a:rPr lang="en-US" dirty="0"/>
              <a:t>                  </a:t>
            </a:r>
          </a:p>
          <a:p>
            <a:r>
              <a:rPr lang="en-US" dirty="0">
                <a:solidFill>
                  <a:srgbClr val="FF0000"/>
                </a:solidFill>
              </a:rPr>
              <a:t>Use φ22@22.5 </a:t>
            </a:r>
          </a:p>
        </p:txBody>
      </p:sp>
      <p:pic>
        <p:nvPicPr>
          <p:cNvPr id="3076" name="Picture 4"/>
          <p:cNvPicPr>
            <a:picLocks noChangeAspect="1" noChangeArrowheads="1"/>
          </p:cNvPicPr>
          <p:nvPr/>
        </p:nvPicPr>
        <p:blipFill>
          <a:blip r:embed="rId2">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3206978" y="2276872"/>
            <a:ext cx="2667000" cy="2009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
            <a:ext cx="1963419" cy="1268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1" descr="Ar3 copy"/>
          <p:cNvPicPr>
            <a:picLocks noChangeAspect="1" noChangeArrowheads="1"/>
          </p:cNvPicPr>
          <p:nvPr/>
        </p:nvPicPr>
        <p:blipFill>
          <a:blip r:embed="rId4" cstate="print">
            <a:lum contrast="-28000"/>
            <a:extLst>
              <a:ext uri="{28A0092B-C50C-407E-A947-70E740481C1C}">
                <a14:useLocalDpi xmlns:a14="http://schemas.microsoft.com/office/drawing/2010/main" val="0"/>
              </a:ext>
            </a:extLst>
          </a:blip>
          <a:srcRect/>
          <a:stretch>
            <a:fillRect/>
          </a:stretch>
        </p:blipFill>
        <p:spPr bwMode="auto">
          <a:xfrm>
            <a:off x="1963418" y="1"/>
            <a:ext cx="1161344" cy="1280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2762604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131840" y="228600"/>
            <a:ext cx="5634208" cy="990600"/>
          </a:xfrm>
        </p:spPr>
        <p:txBody>
          <a:bodyPr vert="horz" anchor="ctr">
            <a:normAutofit/>
          </a:bodyPr>
          <a:lstStyle/>
          <a:p>
            <a:pPr algn="r"/>
            <a:r>
              <a:rPr lang="fa-IR" sz="3600" b="1" dirty="0" smtClean="0">
                <a:cs typeface="B Nazanin" pitchFamily="2" charset="-78"/>
              </a:rPr>
              <a:t>طراحی پایه –نیروهای داخلی:</a:t>
            </a:r>
            <a:endParaRPr lang="en-US" sz="3600" b="1" dirty="0">
              <a:cs typeface="B Nazanin" pitchFamily="2" charset="-78"/>
            </a:endParaRPr>
          </a:p>
        </p:txBody>
      </p:sp>
      <p:pic>
        <p:nvPicPr>
          <p:cNvPr id="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
            <a:ext cx="1963419" cy="1268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0" name="Picture 2" descr="F:\kish\nahai por-col_V166.bmp"/>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0" b="100000" l="24451" r="57608"/>
                    </a14:imgEffect>
                  </a14:imgLayer>
                </a14:imgProps>
              </a:ext>
              <a:ext uri="{28A0092B-C50C-407E-A947-70E740481C1C}">
                <a14:useLocalDpi xmlns:a14="http://schemas.microsoft.com/office/drawing/2010/main" val="0"/>
              </a:ext>
            </a:extLst>
          </a:blip>
          <a:srcRect l="23372" r="41580"/>
          <a:stretch/>
        </p:blipFill>
        <p:spPr bwMode="auto">
          <a:xfrm>
            <a:off x="625803" y="2060849"/>
            <a:ext cx="3730173" cy="3456383"/>
          </a:xfrm>
          <a:prstGeom prst="rect">
            <a:avLst/>
          </a:prstGeom>
          <a:noFill/>
          <a:extLst>
            <a:ext uri="{909E8E84-426E-40DD-AFC4-6F175D3DCCD1}">
              <a14:hiddenFill xmlns:a14="http://schemas.microsoft.com/office/drawing/2010/main">
                <a:solidFill>
                  <a:srgbClr val="FFFFFF"/>
                </a:solidFill>
              </a14:hiddenFill>
            </a:ext>
          </a:extLst>
        </p:spPr>
      </p:pic>
      <p:pic>
        <p:nvPicPr>
          <p:cNvPr id="12291" name="Picture 3" descr="F:\kish\nahai por-col_V167.bmp"/>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10000" b="100000" l="38834" r="67525"/>
                    </a14:imgEffect>
                  </a14:imgLayer>
                </a14:imgProps>
              </a:ext>
              <a:ext uri="{28A0092B-C50C-407E-A947-70E740481C1C}">
                <a14:useLocalDpi xmlns:a14="http://schemas.microsoft.com/office/drawing/2010/main" val="0"/>
              </a:ext>
            </a:extLst>
          </a:blip>
          <a:srcRect l="38677" t="15964" r="32601"/>
          <a:stretch/>
        </p:blipFill>
        <p:spPr bwMode="auto">
          <a:xfrm>
            <a:off x="5148064" y="1916832"/>
            <a:ext cx="3614058" cy="384216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 descr="Ar3 copy"/>
          <p:cNvPicPr>
            <a:picLocks noChangeAspect="1" noChangeArrowheads="1"/>
          </p:cNvPicPr>
          <p:nvPr/>
        </p:nvPicPr>
        <p:blipFill>
          <a:blip r:embed="rId7" cstate="print">
            <a:lum contrast="-28000"/>
            <a:extLst>
              <a:ext uri="{28A0092B-C50C-407E-A947-70E740481C1C}">
                <a14:useLocalDpi xmlns:a14="http://schemas.microsoft.com/office/drawing/2010/main" val="0"/>
              </a:ext>
            </a:extLst>
          </a:blip>
          <a:srcRect/>
          <a:stretch>
            <a:fillRect/>
          </a:stretch>
        </p:blipFill>
        <p:spPr bwMode="auto">
          <a:xfrm>
            <a:off x="1963418" y="1"/>
            <a:ext cx="1161344" cy="1280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9812234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131840" y="228600"/>
            <a:ext cx="5634208" cy="990600"/>
          </a:xfrm>
        </p:spPr>
        <p:txBody>
          <a:bodyPr vert="horz" anchor="ctr">
            <a:normAutofit/>
          </a:bodyPr>
          <a:lstStyle/>
          <a:p>
            <a:pPr algn="r"/>
            <a:r>
              <a:rPr lang="fa-IR" sz="3600" b="1" dirty="0" smtClean="0">
                <a:cs typeface="B Nazanin" pitchFamily="2" charset="-78"/>
              </a:rPr>
              <a:t>طراحی پایه -آرماتورگذاری</a:t>
            </a:r>
            <a:r>
              <a:rPr lang="fa-IR" sz="3600" b="1" dirty="0" smtClean="0">
                <a:cs typeface="B Nazanin" pitchFamily="2" charset="-78"/>
              </a:rPr>
              <a:t>:</a:t>
            </a:r>
            <a:endParaRPr lang="en-US" sz="3600" b="1" dirty="0">
              <a:cs typeface="B Nazanin" pitchFamily="2" charset="-78"/>
            </a:endParaRPr>
          </a:p>
        </p:txBody>
      </p:sp>
      <p:pic>
        <p:nvPicPr>
          <p:cNvPr id="5123" name="Picture 3"/>
          <p:cNvPicPr>
            <a:picLocks noChangeAspect="1" noChangeArrowheads="1"/>
          </p:cNvPicPr>
          <p:nvPr/>
        </p:nvPicPr>
        <p:blipFill>
          <a:blip r:embed="rId2">
            <a:duotone>
              <a:prstClr val="black"/>
              <a:schemeClr val="accent3">
                <a:tint val="45000"/>
                <a:satMod val="400000"/>
              </a:schemeClr>
            </a:duotone>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467544" y="1556792"/>
            <a:ext cx="5226149" cy="51253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a:duotone>
              <a:prstClr val="black"/>
              <a:schemeClr val="accent3">
                <a:tint val="45000"/>
                <a:satMod val="400000"/>
              </a:schemeClr>
            </a:duotone>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5693693" y="2111492"/>
            <a:ext cx="3417127" cy="3836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 y="1"/>
            <a:ext cx="1963419" cy="1268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1" descr="Ar3 copy"/>
          <p:cNvPicPr>
            <a:picLocks noChangeAspect="1" noChangeArrowheads="1"/>
          </p:cNvPicPr>
          <p:nvPr/>
        </p:nvPicPr>
        <p:blipFill>
          <a:blip r:embed="rId7" cstate="print">
            <a:lum contrast="-28000"/>
            <a:extLst>
              <a:ext uri="{28A0092B-C50C-407E-A947-70E740481C1C}">
                <a14:useLocalDpi xmlns:a14="http://schemas.microsoft.com/office/drawing/2010/main" val="0"/>
              </a:ext>
            </a:extLst>
          </a:blip>
          <a:srcRect/>
          <a:stretch>
            <a:fillRect/>
          </a:stretch>
        </p:blipFill>
        <p:spPr bwMode="auto">
          <a:xfrm>
            <a:off x="1963418" y="1"/>
            <a:ext cx="1161344" cy="1280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6288659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519" y="1556792"/>
            <a:ext cx="4020914" cy="5301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6300192" y="228600"/>
            <a:ext cx="2465856" cy="990600"/>
          </a:xfrm>
        </p:spPr>
        <p:txBody>
          <a:bodyPr>
            <a:normAutofit/>
          </a:bodyPr>
          <a:lstStyle/>
          <a:p>
            <a:pPr algn="r"/>
            <a:r>
              <a:rPr lang="fa-IR" sz="3600" b="1" dirty="0" smtClean="0">
                <a:cs typeface="B Nazanin" pitchFamily="2" charset="-78"/>
              </a:rPr>
              <a:t>معرفی پروژه:</a:t>
            </a:r>
            <a:endParaRPr lang="en-US" sz="3600" b="1" dirty="0">
              <a:cs typeface="B Nazanin" pitchFamily="2" charset="-78"/>
            </a:endParaRPr>
          </a:p>
        </p:txBody>
      </p:sp>
      <p:sp>
        <p:nvSpPr>
          <p:cNvPr id="3" name="Content Placeholder 2"/>
          <p:cNvSpPr>
            <a:spLocks noGrp="1"/>
          </p:cNvSpPr>
          <p:nvPr>
            <p:ph sz="quarter" idx="1"/>
          </p:nvPr>
        </p:nvSpPr>
        <p:spPr>
          <a:xfrm>
            <a:off x="251520" y="1628800"/>
            <a:ext cx="8513440" cy="2232248"/>
          </a:xfrm>
        </p:spPr>
        <p:txBody>
          <a:bodyPr>
            <a:normAutofit fontScale="70000" lnSpcReduction="20000"/>
          </a:bodyPr>
          <a:lstStyle/>
          <a:p>
            <a:pPr algn="just" rtl="1"/>
            <a:r>
              <a:rPr lang="fa-IR" sz="2400" dirty="0" smtClean="0">
                <a:cs typeface="B Nazanin" pitchFamily="2" charset="-78"/>
              </a:rPr>
              <a:t>پروژه مورد نظر مخزن هوایی بتنی با </a:t>
            </a:r>
            <a:r>
              <a:rPr lang="fa-IR" sz="2400" dirty="0">
                <a:cs typeface="B Nazanin" pitchFamily="2" charset="-78"/>
              </a:rPr>
              <a:t>هدف ایجاد هد هیدرولیکی </a:t>
            </a:r>
            <a:r>
              <a:rPr lang="fa-IR" sz="2400" dirty="0" smtClean="0">
                <a:cs typeface="B Nazanin" pitchFamily="2" charset="-78"/>
              </a:rPr>
              <a:t>40متری </a:t>
            </a:r>
            <a:r>
              <a:rPr lang="fa-IR" sz="2400" dirty="0">
                <a:cs typeface="B Nazanin" pitchFamily="2" charset="-78"/>
              </a:rPr>
              <a:t>و تامین فشار آب مورد نیاز در سطح </a:t>
            </a:r>
            <a:r>
              <a:rPr lang="fa-IR" sz="2400" dirty="0" smtClean="0">
                <a:cs typeface="B Nazanin" pitchFamily="2" charset="-78"/>
              </a:rPr>
              <a:t>جزیره با ظرفیتی بالغ بر 1200 متر مکعب ذخیره آب است.</a:t>
            </a:r>
            <a:r>
              <a:rPr lang="fa-IR" sz="2500" dirty="0" smtClean="0">
                <a:cs typeface="B Nazanin" pitchFamily="2" charset="-78"/>
              </a:rPr>
              <a:t> </a:t>
            </a:r>
          </a:p>
          <a:p>
            <a:pPr marL="0" indent="0" algn="just" rtl="1">
              <a:buNone/>
            </a:pPr>
            <a:endParaRPr lang="fa-IR" sz="2400" dirty="0" smtClean="0">
              <a:cs typeface="B Nazanin" pitchFamily="2" charset="-78"/>
            </a:endParaRPr>
          </a:p>
          <a:p>
            <a:pPr algn="just" rtl="1"/>
            <a:r>
              <a:rPr lang="fa-IR" sz="2400" dirty="0" smtClean="0">
                <a:cs typeface="B Nazanin" pitchFamily="2" charset="-78"/>
              </a:rPr>
              <a:t>این سازه به عنوان یکی از نمادهای جزیره کیش می باشد به همین دلیل معماری طرح الزاماتی را برای طراح سازه ای بوجود می آورد.</a:t>
            </a:r>
          </a:p>
          <a:p>
            <a:pPr marL="0" indent="0" algn="just" rtl="1">
              <a:buNone/>
            </a:pPr>
            <a:endParaRPr lang="fa-IR" sz="2400" dirty="0" smtClean="0">
              <a:cs typeface="B Nazanin" pitchFamily="2" charset="-78"/>
            </a:endParaRPr>
          </a:p>
          <a:p>
            <a:pPr algn="just" rtl="1"/>
            <a:r>
              <a:rPr lang="fa-IR" sz="2400" dirty="0" smtClean="0">
                <a:cs typeface="B Nazanin" pitchFamily="2" charset="-78"/>
              </a:rPr>
              <a:t>بر روی این سازه امکان نصب یک دکل 15 متری در نظر گرفته شده که در زمان اجرا این دکل 6 متر اجرا گردیده است.</a:t>
            </a:r>
            <a:endParaRPr lang="en-US"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4008" y="4036618"/>
            <a:ext cx="2808312" cy="2776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1"/>
            <a:ext cx="1963419" cy="1268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1" descr="Ar3 copy"/>
          <p:cNvPicPr>
            <a:picLocks noChangeAspect="1" noChangeArrowheads="1"/>
          </p:cNvPicPr>
          <p:nvPr/>
        </p:nvPicPr>
        <p:blipFill>
          <a:blip r:embed="rId5" cstate="print">
            <a:lum contrast="-28000"/>
            <a:extLst>
              <a:ext uri="{28A0092B-C50C-407E-A947-70E740481C1C}">
                <a14:useLocalDpi xmlns:a14="http://schemas.microsoft.com/office/drawing/2010/main" val="0"/>
              </a:ext>
            </a:extLst>
          </a:blip>
          <a:srcRect/>
          <a:stretch>
            <a:fillRect/>
          </a:stretch>
        </p:blipFill>
        <p:spPr bwMode="auto">
          <a:xfrm>
            <a:off x="8191772" y="5814145"/>
            <a:ext cx="946920" cy="1043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6886022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131840" y="228600"/>
            <a:ext cx="5634208" cy="990600"/>
          </a:xfrm>
        </p:spPr>
        <p:txBody>
          <a:bodyPr vert="horz" anchor="ctr">
            <a:normAutofit/>
          </a:bodyPr>
          <a:lstStyle/>
          <a:p>
            <a:pPr algn="r"/>
            <a:r>
              <a:rPr lang="fa-IR" sz="3600" b="1" dirty="0" smtClean="0">
                <a:cs typeface="B Nazanin" pitchFamily="2" charset="-78"/>
              </a:rPr>
              <a:t>طراحی ستونها- نیروهای داخلی:</a:t>
            </a:r>
            <a:endParaRPr lang="en-US" sz="3600" b="1" dirty="0">
              <a:cs typeface="B Nazanin" pitchFamily="2" charset="-78"/>
            </a:endParaRPr>
          </a:p>
        </p:txBody>
      </p:sp>
      <p:pic>
        <p:nvPicPr>
          <p:cNvPr id="6"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
            <a:ext cx="1963419" cy="1268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descr="F:\kish\nahai por-col_V169.bmp"/>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0" b="100000" l="26041" r="45344"/>
                    </a14:imgEffect>
                  </a14:imgLayer>
                </a14:imgProps>
              </a:ext>
              <a:ext uri="{28A0092B-C50C-407E-A947-70E740481C1C}">
                <a14:useLocalDpi xmlns:a14="http://schemas.microsoft.com/office/drawing/2010/main" val="0"/>
              </a:ext>
            </a:extLst>
          </a:blip>
          <a:srcRect l="23731" r="52538"/>
          <a:stretch/>
        </p:blipFill>
        <p:spPr bwMode="auto">
          <a:xfrm>
            <a:off x="865945" y="1665312"/>
            <a:ext cx="2985975" cy="4572000"/>
          </a:xfrm>
          <a:prstGeom prst="rect">
            <a:avLst/>
          </a:prstGeom>
          <a:noFill/>
          <a:extLst>
            <a:ext uri="{909E8E84-426E-40DD-AFC4-6F175D3DCCD1}">
              <a14:hiddenFill xmlns:a14="http://schemas.microsoft.com/office/drawing/2010/main">
                <a:solidFill>
                  <a:srgbClr val="FFFFFF"/>
                </a:solidFill>
              </a14:hiddenFill>
            </a:ext>
          </a:extLst>
        </p:spPr>
      </p:pic>
      <p:pic>
        <p:nvPicPr>
          <p:cNvPr id="13316" name="Picture 4" descr="F:\kish\nahai por-col_V1699.bmp"/>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0" b="100000" l="37699" r="56927"/>
                    </a14:imgEffect>
                  </a14:imgLayer>
                </a14:imgProps>
              </a:ext>
              <a:ext uri="{28A0092B-C50C-407E-A947-70E740481C1C}">
                <a14:useLocalDpi xmlns:a14="http://schemas.microsoft.com/office/drawing/2010/main" val="0"/>
              </a:ext>
            </a:extLst>
          </a:blip>
          <a:srcRect l="35539" r="41506"/>
          <a:stretch/>
        </p:blipFill>
        <p:spPr bwMode="auto">
          <a:xfrm>
            <a:off x="4491969" y="1557808"/>
            <a:ext cx="2888343" cy="4572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 descr="Ar3 copy"/>
          <p:cNvPicPr>
            <a:picLocks noChangeAspect="1" noChangeArrowheads="1"/>
          </p:cNvPicPr>
          <p:nvPr/>
        </p:nvPicPr>
        <p:blipFill>
          <a:blip r:embed="rId7" cstate="print">
            <a:lum contrast="-28000"/>
            <a:extLst>
              <a:ext uri="{28A0092B-C50C-407E-A947-70E740481C1C}">
                <a14:useLocalDpi xmlns:a14="http://schemas.microsoft.com/office/drawing/2010/main" val="0"/>
              </a:ext>
            </a:extLst>
          </a:blip>
          <a:srcRect/>
          <a:stretch>
            <a:fillRect/>
          </a:stretch>
        </p:blipFill>
        <p:spPr bwMode="auto">
          <a:xfrm>
            <a:off x="1963418" y="1"/>
            <a:ext cx="1161344" cy="1280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8238360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131840" y="228600"/>
            <a:ext cx="5634208" cy="990600"/>
          </a:xfrm>
        </p:spPr>
        <p:txBody>
          <a:bodyPr vert="horz" anchor="ctr">
            <a:normAutofit/>
          </a:bodyPr>
          <a:lstStyle/>
          <a:p>
            <a:pPr algn="r"/>
            <a:r>
              <a:rPr lang="fa-IR" sz="3600" b="1" dirty="0">
                <a:cs typeface="B Nazanin" pitchFamily="2" charset="-78"/>
              </a:rPr>
              <a:t>طراحی ستونها- آرماتورگذاری:</a:t>
            </a:r>
            <a:endParaRPr lang="en-US" sz="3600" b="1" dirty="0">
              <a:cs typeface="B Nazanin" pitchFamily="2" charset="-78"/>
            </a:endParaRPr>
          </a:p>
        </p:txBody>
      </p:sp>
      <p:pic>
        <p:nvPicPr>
          <p:cNvPr id="5122" name="Picture 2"/>
          <p:cNvPicPr>
            <a:picLocks noChangeAspect="1" noChangeArrowheads="1"/>
          </p:cNvPicPr>
          <p:nvPr/>
        </p:nvPicPr>
        <p:blipFill>
          <a:blip r:embed="rId2">
            <a:duotone>
              <a:prstClr val="black"/>
              <a:schemeClr val="accent3">
                <a:tint val="45000"/>
                <a:satMod val="400000"/>
              </a:schemeClr>
            </a:duotone>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5496" y="1556792"/>
            <a:ext cx="5904656" cy="5264411"/>
          </a:xfrm>
          <a:prstGeom prst="rect">
            <a:avLst/>
          </a:prstGeom>
          <a:noFill/>
          <a:ln>
            <a:noFill/>
          </a:ln>
          <a:effectLst/>
          <a:extLst/>
        </p:spPr>
      </p:pic>
      <p:sp>
        <p:nvSpPr>
          <p:cNvPr id="5" name="Title 1"/>
          <p:cNvSpPr txBox="1">
            <a:spLocks/>
          </p:cNvSpPr>
          <p:nvPr/>
        </p:nvSpPr>
        <p:spPr>
          <a:xfrm>
            <a:off x="4805249" y="1484784"/>
            <a:ext cx="4266056" cy="2088232"/>
          </a:xfrm>
          <a:prstGeom prst="rect">
            <a:avLst/>
          </a:prstGeom>
        </p:spPr>
        <p:txBody>
          <a:bodyPr vert="horz" anchor="ctr">
            <a:normAutofit fontScale="97500"/>
          </a:bodyPr>
          <a:lstStyle>
            <a:lvl1pPr algn="l" rtl="0" eaLnBrk="1" latinLnBrk="0" hangingPunct="1">
              <a:spcBef>
                <a:spcPct val="0"/>
              </a:spcBef>
              <a:buNone/>
              <a:defRPr kumimoji="0" sz="4400" kern="1200">
                <a:solidFill>
                  <a:schemeClr val="tx2"/>
                </a:solidFill>
                <a:latin typeface="+mj-lt"/>
                <a:ea typeface="+mj-ea"/>
                <a:cs typeface="+mj-cs"/>
              </a:defRPr>
            </a:lvl1pPr>
          </a:lstStyle>
          <a:p>
            <a:pPr algn="just" rtl="1">
              <a:lnSpc>
                <a:spcPct val="150000"/>
              </a:lnSpc>
            </a:pPr>
            <a:r>
              <a:rPr lang="fa-IR" sz="2400" dirty="0">
                <a:solidFill>
                  <a:schemeClr val="tx1"/>
                </a:solidFill>
                <a:latin typeface="+mn-lt"/>
                <a:ea typeface="+mn-ea"/>
                <a:cs typeface="B Nazanin" pitchFamily="2" charset="-78"/>
              </a:rPr>
              <a:t>آرماتورهای ستون در پایین </a:t>
            </a:r>
            <a:r>
              <a:rPr lang="fa-IR" sz="2400" dirty="0" smtClean="0">
                <a:solidFill>
                  <a:schemeClr val="tx1"/>
                </a:solidFill>
                <a:latin typeface="+mn-lt"/>
                <a:ea typeface="+mn-ea"/>
                <a:cs typeface="B Nazanin" pitchFamily="2" charset="-78"/>
              </a:rPr>
              <a:t>ترین تراز </a:t>
            </a:r>
            <a:r>
              <a:rPr lang="fa-IR" sz="2400" dirty="0">
                <a:solidFill>
                  <a:schemeClr val="tx1"/>
                </a:solidFill>
                <a:latin typeface="+mn-lt"/>
                <a:ea typeface="+mn-ea"/>
                <a:cs typeface="B Nazanin" pitchFamily="2" charset="-78"/>
              </a:rPr>
              <a:t>به مقدار </a:t>
            </a:r>
            <a:r>
              <a:rPr lang="en-US" sz="2400" dirty="0" smtClean="0">
                <a:solidFill>
                  <a:schemeClr val="tx1"/>
                </a:solidFill>
                <a:latin typeface="+mn-lt"/>
                <a:ea typeface="+mn-ea"/>
                <a:cs typeface="B Nazanin" pitchFamily="2" charset="-78"/>
              </a:rPr>
              <a:t> </a:t>
            </a:r>
            <a:r>
              <a:rPr lang="fa-IR" sz="2400" dirty="0" smtClean="0">
                <a:solidFill>
                  <a:schemeClr val="tx1"/>
                </a:solidFill>
                <a:latin typeface="+mn-lt"/>
                <a:ea typeface="+mn-ea"/>
                <a:cs typeface="B Nazanin" pitchFamily="2" charset="-78"/>
              </a:rPr>
              <a:t>  </a:t>
            </a:r>
            <a:r>
              <a:rPr lang="en-US" sz="2400" dirty="0" smtClean="0">
                <a:solidFill>
                  <a:srgbClr val="FF0000"/>
                </a:solidFill>
              </a:rPr>
              <a:t>62φ32</a:t>
            </a:r>
            <a:r>
              <a:rPr lang="fa-IR" sz="2400" dirty="0" smtClean="0">
                <a:solidFill>
                  <a:srgbClr val="FF0000"/>
                </a:solidFill>
              </a:rPr>
              <a:t> </a:t>
            </a:r>
            <a:r>
              <a:rPr lang="fa-IR" sz="2400" dirty="0" smtClean="0">
                <a:solidFill>
                  <a:schemeClr val="tx1"/>
                </a:solidFill>
                <a:latin typeface="+mn-lt"/>
                <a:ea typeface="+mn-ea"/>
                <a:cs typeface="B Nazanin" pitchFamily="2" charset="-78"/>
              </a:rPr>
              <a:t>و </a:t>
            </a:r>
            <a:r>
              <a:rPr lang="fa-IR" sz="2400" dirty="0">
                <a:solidFill>
                  <a:schemeClr val="tx1"/>
                </a:solidFill>
                <a:latin typeface="+mn-lt"/>
                <a:ea typeface="+mn-ea"/>
                <a:cs typeface="B Nazanin" pitchFamily="2" charset="-78"/>
              </a:rPr>
              <a:t>درتراز زیر ظرف </a:t>
            </a:r>
            <a:r>
              <a:rPr lang="fa-IR" sz="2400" dirty="0" smtClean="0">
                <a:solidFill>
                  <a:schemeClr val="tx1"/>
                </a:solidFill>
                <a:latin typeface="+mn-lt"/>
                <a:ea typeface="+mn-ea"/>
                <a:cs typeface="B Nazanin" pitchFamily="2" charset="-78"/>
              </a:rPr>
              <a:t>به</a:t>
            </a:r>
            <a:r>
              <a:rPr lang="en-US" sz="2400" dirty="0" smtClean="0">
                <a:solidFill>
                  <a:srgbClr val="FF0000"/>
                </a:solidFill>
              </a:rPr>
              <a:t>34φ32</a:t>
            </a:r>
            <a:r>
              <a:rPr lang="en-US" sz="2400" dirty="0" smtClean="0"/>
              <a:t> </a:t>
            </a:r>
            <a:r>
              <a:rPr lang="fa-IR" sz="2400" dirty="0" smtClean="0">
                <a:solidFill>
                  <a:srgbClr val="FF0000"/>
                </a:solidFill>
              </a:rPr>
              <a:t> </a:t>
            </a:r>
            <a:r>
              <a:rPr lang="fa-IR" sz="2400" dirty="0">
                <a:solidFill>
                  <a:schemeClr val="tx1"/>
                </a:solidFill>
                <a:latin typeface="+mn-lt"/>
                <a:ea typeface="+mn-ea"/>
                <a:cs typeface="B Nazanin" pitchFamily="2" charset="-78"/>
              </a:rPr>
              <a:t>می رسد. </a:t>
            </a:r>
            <a:endParaRPr lang="en-US" sz="2400" dirty="0">
              <a:solidFill>
                <a:schemeClr val="tx1"/>
              </a:solidFill>
              <a:latin typeface="+mn-lt"/>
              <a:ea typeface="+mn-ea"/>
              <a:cs typeface="B Nazanin" pitchFamily="2" charset="-78"/>
            </a:endParaRPr>
          </a:p>
        </p:txBody>
      </p:sp>
      <p:pic>
        <p:nvPicPr>
          <p:cNvPr id="6"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1"/>
            <a:ext cx="1963419" cy="1268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1" descr="Ar3 copy"/>
          <p:cNvPicPr>
            <a:picLocks noChangeAspect="1" noChangeArrowheads="1"/>
          </p:cNvPicPr>
          <p:nvPr/>
        </p:nvPicPr>
        <p:blipFill>
          <a:blip r:embed="rId5" cstate="print">
            <a:lum contrast="-28000"/>
            <a:extLst>
              <a:ext uri="{28A0092B-C50C-407E-A947-70E740481C1C}">
                <a14:useLocalDpi xmlns:a14="http://schemas.microsoft.com/office/drawing/2010/main" val="0"/>
              </a:ext>
            </a:extLst>
          </a:blip>
          <a:srcRect/>
          <a:stretch>
            <a:fillRect/>
          </a:stretch>
        </p:blipFill>
        <p:spPr bwMode="auto">
          <a:xfrm>
            <a:off x="1963418" y="1"/>
            <a:ext cx="1161344" cy="1280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3095457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80112" y="228600"/>
            <a:ext cx="3185936" cy="990600"/>
          </a:xfrm>
        </p:spPr>
        <p:txBody>
          <a:bodyPr vert="horz" anchor="ctr">
            <a:normAutofit/>
          </a:bodyPr>
          <a:lstStyle/>
          <a:p>
            <a:pPr algn="r"/>
            <a:r>
              <a:rPr lang="fa-IR" sz="3600" b="1" dirty="0" smtClean="0">
                <a:cs typeface="B Nazanin" pitchFamily="2" charset="-78"/>
              </a:rPr>
              <a:t>طراحی پایه مخزن:</a:t>
            </a:r>
            <a:endParaRPr lang="en-US" sz="3600" b="1" dirty="0">
              <a:cs typeface="B Nazanin" pitchFamily="2" charset="-78"/>
            </a:endParaRPr>
          </a:p>
        </p:txBody>
      </p:sp>
      <p:sp>
        <p:nvSpPr>
          <p:cNvPr id="3" name="Content Placeholder 2"/>
          <p:cNvSpPr>
            <a:spLocks noGrp="1"/>
          </p:cNvSpPr>
          <p:nvPr>
            <p:ph sz="quarter" idx="1"/>
          </p:nvPr>
        </p:nvSpPr>
        <p:spPr>
          <a:xfrm>
            <a:off x="612648" y="1600200"/>
            <a:ext cx="8153400" cy="2260848"/>
          </a:xfrm>
        </p:spPr>
        <p:txBody>
          <a:bodyPr vert="horz">
            <a:noAutofit/>
          </a:bodyPr>
          <a:lstStyle/>
          <a:p>
            <a:pPr algn="just" rtl="1"/>
            <a:r>
              <a:rPr lang="fa-IR" sz="2400" dirty="0">
                <a:cs typeface="B Nazanin" pitchFamily="2" charset="-78"/>
              </a:rPr>
              <a:t>ظرف بر پایه بتنی با شانزده عدد ستون ذوزنقه ای شکل که در قسمت هایی به دلیل وجود بازشو در معماری طرح هشت ستون قطع شده است، قرار گرفته است.</a:t>
            </a:r>
          </a:p>
          <a:p>
            <a:pPr algn="r" rtl="1"/>
            <a:r>
              <a:rPr lang="ar-SA" sz="2400" dirty="0" smtClean="0">
                <a:cs typeface="B Nazanin" pitchFamily="2" charset="-78"/>
              </a:rPr>
              <a:t>مقادير </a:t>
            </a:r>
            <a:r>
              <a:rPr lang="ar-SA" sz="2400" dirty="0">
                <a:cs typeface="B Nazanin" pitchFamily="2" charset="-78"/>
              </a:rPr>
              <a:t>كشش و </a:t>
            </a:r>
            <a:r>
              <a:rPr lang="ar-SA" sz="2400" dirty="0" smtClean="0">
                <a:cs typeface="B Nazanin" pitchFamily="2" charset="-78"/>
              </a:rPr>
              <a:t>خمش، </a:t>
            </a:r>
            <a:r>
              <a:rPr lang="fa-IR" sz="2400" dirty="0" smtClean="0">
                <a:cs typeface="B Nazanin" pitchFamily="2" charset="-78"/>
              </a:rPr>
              <a:t>در ارتفاع های مختلف برای ستون ها مطابق جدول زیر است:</a:t>
            </a:r>
          </a:p>
          <a:p>
            <a:pPr algn="r" rtl="1"/>
            <a:endParaRPr lang="fa-IR" sz="2400" dirty="0">
              <a:cs typeface="B Nazanin" pitchFamily="2" charset="-78"/>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7307" y="2996952"/>
            <a:ext cx="4352925" cy="3714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
            <a:ext cx="1963419" cy="1268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1" descr="Ar3 copy"/>
          <p:cNvPicPr>
            <a:picLocks noChangeAspect="1" noChangeArrowheads="1"/>
          </p:cNvPicPr>
          <p:nvPr/>
        </p:nvPicPr>
        <p:blipFill>
          <a:blip r:embed="rId4" cstate="print">
            <a:lum contrast="-28000"/>
            <a:extLst>
              <a:ext uri="{28A0092B-C50C-407E-A947-70E740481C1C}">
                <a14:useLocalDpi xmlns:a14="http://schemas.microsoft.com/office/drawing/2010/main" val="0"/>
              </a:ext>
            </a:extLst>
          </a:blip>
          <a:srcRect/>
          <a:stretch>
            <a:fillRect/>
          </a:stretch>
        </p:blipFill>
        <p:spPr bwMode="auto">
          <a:xfrm>
            <a:off x="1963418" y="1"/>
            <a:ext cx="1161344" cy="1280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3411074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131840" y="228600"/>
            <a:ext cx="5634208" cy="990600"/>
          </a:xfrm>
        </p:spPr>
        <p:txBody>
          <a:bodyPr vert="horz" anchor="ctr">
            <a:normAutofit fontScale="90000"/>
          </a:bodyPr>
          <a:lstStyle/>
          <a:p>
            <a:pPr algn="r"/>
            <a:r>
              <a:rPr lang="fa-IR" sz="3600" b="1" dirty="0" smtClean="0">
                <a:cs typeface="B Nazanin" pitchFamily="2" charset="-78"/>
              </a:rPr>
              <a:t>طراحی ظرف مخزن-نیروهای داخلی:</a:t>
            </a:r>
            <a:endParaRPr lang="en-US" sz="3600" b="1" dirty="0">
              <a:cs typeface="B Nazanin" pitchFamily="2" charset="-78"/>
            </a:endParaRPr>
          </a:p>
        </p:txBody>
      </p:sp>
      <p:pic>
        <p:nvPicPr>
          <p:cNvPr id="6"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
            <a:ext cx="1963419" cy="1268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3" name="Picture 3" descr="F:\kish\nahai por-col_V16999.bmp"/>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2838" b="100000" l="20120" r="54749"/>
                    </a14:imgEffect>
                  </a14:imgLayer>
                </a14:imgProps>
              </a:ext>
              <a:ext uri="{28A0092B-C50C-407E-A947-70E740481C1C}">
                <a14:useLocalDpi xmlns:a14="http://schemas.microsoft.com/office/drawing/2010/main" val="0"/>
              </a:ext>
            </a:extLst>
          </a:blip>
          <a:srcRect l="20026" r="43845"/>
          <a:stretch/>
        </p:blipFill>
        <p:spPr bwMode="auto">
          <a:xfrm>
            <a:off x="611560" y="1700808"/>
            <a:ext cx="3484136" cy="4320480"/>
          </a:xfrm>
          <a:prstGeom prst="rect">
            <a:avLst/>
          </a:prstGeom>
          <a:noFill/>
          <a:extLst>
            <a:ext uri="{909E8E84-426E-40DD-AFC4-6F175D3DCCD1}">
              <a14:hiddenFill xmlns:a14="http://schemas.microsoft.com/office/drawing/2010/main">
                <a:solidFill>
                  <a:srgbClr val="FFFFFF"/>
                </a:solidFill>
              </a14:hiddenFill>
            </a:ext>
          </a:extLst>
        </p:spPr>
      </p:pic>
      <p:pic>
        <p:nvPicPr>
          <p:cNvPr id="15364" name="Picture 4" descr="F:\kish\nahai por-col_V169999.bmp"/>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0" b="100000" l="21242" r="55123"/>
                    </a14:imgEffect>
                  </a14:imgLayer>
                </a14:imgProps>
              </a:ext>
              <a:ext uri="{28A0092B-C50C-407E-A947-70E740481C1C}">
                <a14:useLocalDpi xmlns:a14="http://schemas.microsoft.com/office/drawing/2010/main" val="0"/>
              </a:ext>
            </a:extLst>
          </a:blip>
          <a:srcRect l="20025" r="43503"/>
          <a:stretch/>
        </p:blipFill>
        <p:spPr bwMode="auto">
          <a:xfrm>
            <a:off x="4283968" y="1621156"/>
            <a:ext cx="3816424" cy="468816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 descr="Ar3 copy"/>
          <p:cNvPicPr>
            <a:picLocks noChangeAspect="1" noChangeArrowheads="1"/>
          </p:cNvPicPr>
          <p:nvPr/>
        </p:nvPicPr>
        <p:blipFill>
          <a:blip r:embed="rId7" cstate="print">
            <a:lum contrast="-28000"/>
            <a:extLst>
              <a:ext uri="{28A0092B-C50C-407E-A947-70E740481C1C}">
                <a14:useLocalDpi xmlns:a14="http://schemas.microsoft.com/office/drawing/2010/main" val="0"/>
              </a:ext>
            </a:extLst>
          </a:blip>
          <a:srcRect/>
          <a:stretch>
            <a:fillRect/>
          </a:stretch>
        </p:blipFill>
        <p:spPr bwMode="auto">
          <a:xfrm>
            <a:off x="1963418" y="1"/>
            <a:ext cx="1161344" cy="1280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0932151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20072" y="228600"/>
            <a:ext cx="3545976" cy="990600"/>
          </a:xfrm>
        </p:spPr>
        <p:txBody>
          <a:bodyPr>
            <a:normAutofit/>
          </a:bodyPr>
          <a:lstStyle/>
          <a:p>
            <a:pPr algn="r"/>
            <a:r>
              <a:rPr lang="fa-IR" sz="3600" b="1" dirty="0" smtClean="0">
                <a:cs typeface="B Nazanin" pitchFamily="2" charset="-78"/>
              </a:rPr>
              <a:t>طراحی ظرف مخزن:</a:t>
            </a:r>
            <a:endParaRPr lang="en-US" sz="3600" b="1" dirty="0">
              <a:cs typeface="B Nazanin" pitchFamily="2" charset="-78"/>
            </a:endParaRPr>
          </a:p>
        </p:txBody>
      </p:sp>
      <p:sp>
        <p:nvSpPr>
          <p:cNvPr id="3" name="Content Placeholder 2"/>
          <p:cNvSpPr>
            <a:spLocks noGrp="1"/>
          </p:cNvSpPr>
          <p:nvPr>
            <p:ph sz="quarter" idx="1"/>
          </p:nvPr>
        </p:nvSpPr>
        <p:spPr>
          <a:xfrm>
            <a:off x="612648" y="1600200"/>
            <a:ext cx="8153400" cy="1540768"/>
          </a:xfrm>
        </p:spPr>
        <p:txBody>
          <a:bodyPr>
            <a:normAutofit/>
          </a:bodyPr>
          <a:lstStyle/>
          <a:p>
            <a:pPr algn="just" rtl="1"/>
            <a:r>
              <a:rPr lang="fa-IR" sz="2400" dirty="0" smtClean="0">
                <a:cs typeface="B Nazanin" pitchFamily="2" charset="-78"/>
              </a:rPr>
              <a:t>ظرف مخزن در ارتفاع 24/35 متری از روی فونداسیون به شکل مخروط ناقص با قطرهای به ترتیب از پایین به بالا 7/30 و 16/50 متر، ارتفاع حدودی 16 متراست. ارتفاع آب در این ظرف حدود 13 متر است.</a:t>
            </a:r>
          </a:p>
          <a:p>
            <a:pPr algn="just" rtl="1"/>
            <a:endParaRPr lang="fa-IR" sz="2400" dirty="0" smtClean="0">
              <a:cs typeface="B Nazanin" pitchFamily="2" charset="-78"/>
            </a:endParaRPr>
          </a:p>
        </p:txBody>
      </p:sp>
      <p:sp>
        <p:nvSpPr>
          <p:cNvPr id="4" name="Rectangle 3"/>
          <p:cNvSpPr/>
          <p:nvPr/>
        </p:nvSpPr>
        <p:spPr>
          <a:xfrm>
            <a:off x="611560" y="2776860"/>
            <a:ext cx="7992888" cy="3046988"/>
          </a:xfrm>
          <a:prstGeom prst="rect">
            <a:avLst/>
          </a:prstGeom>
        </p:spPr>
        <p:txBody>
          <a:bodyPr wrap="square">
            <a:spAutoFit/>
          </a:bodyPr>
          <a:lstStyle/>
          <a:p>
            <a:pPr lvl="0" algn="r" rtl="1"/>
            <a:r>
              <a:rPr lang="fa-IR" sz="2400" dirty="0" smtClean="0">
                <a:cs typeface="B Nazanin" pitchFamily="2" charset="-78"/>
              </a:rPr>
              <a:t>نیرو ها در قسمت </a:t>
            </a:r>
            <a:r>
              <a:rPr lang="ar-SA" sz="2400" dirty="0" smtClean="0">
                <a:cs typeface="B Nazanin" pitchFamily="2" charset="-78"/>
              </a:rPr>
              <a:t>ريشه </a:t>
            </a:r>
            <a:r>
              <a:rPr lang="ar-SA" sz="2400" dirty="0">
                <a:cs typeface="B Nazanin" pitchFamily="2" charset="-78"/>
              </a:rPr>
              <a:t>جدار ظرف مخزن </a:t>
            </a:r>
            <a:endParaRPr lang="en-US" sz="2400" dirty="0">
              <a:cs typeface="B Nazanin" pitchFamily="2" charset="-78"/>
            </a:endParaRPr>
          </a:p>
          <a:p>
            <a:pPr rtl="1"/>
            <a:r>
              <a:rPr lang="en-US" dirty="0"/>
              <a:t>(F2-2)=460   </a:t>
            </a:r>
            <a:r>
              <a:rPr lang="en-US" dirty="0" smtClean="0"/>
              <a:t>ton/m         </a:t>
            </a:r>
            <a:r>
              <a:rPr lang="ar-SA" sz="2400" dirty="0">
                <a:cs typeface="B Nazanin" pitchFamily="2" charset="-78"/>
              </a:rPr>
              <a:t>كششي عمودي</a:t>
            </a:r>
            <a:endParaRPr lang="en-US" sz="2400" dirty="0">
              <a:cs typeface="B Nazanin" pitchFamily="2" charset="-78"/>
            </a:endParaRPr>
          </a:p>
          <a:p>
            <a:pPr rtl="1"/>
            <a:r>
              <a:rPr lang="en-US" dirty="0"/>
              <a:t>M2-2)=-15  </a:t>
            </a:r>
            <a:r>
              <a:rPr lang="en-US" dirty="0" err="1" smtClean="0"/>
              <a:t>ton.m</a:t>
            </a:r>
            <a:r>
              <a:rPr lang="en-US" dirty="0" smtClean="0"/>
              <a:t>            </a:t>
            </a:r>
            <a:r>
              <a:rPr lang="ar-SA" dirty="0"/>
              <a:t>)</a:t>
            </a:r>
            <a:r>
              <a:rPr lang="en-US" sz="2400" dirty="0">
                <a:cs typeface="B Nazanin" pitchFamily="2" charset="-78"/>
              </a:rPr>
              <a:t>          </a:t>
            </a:r>
            <a:r>
              <a:rPr lang="ar-SA" sz="2400" dirty="0">
                <a:cs typeface="B Nazanin" pitchFamily="2" charset="-78"/>
              </a:rPr>
              <a:t>عمودي</a:t>
            </a:r>
            <a:endParaRPr lang="en-US" sz="2400" dirty="0">
              <a:cs typeface="B Nazanin" pitchFamily="2" charset="-78"/>
            </a:endParaRPr>
          </a:p>
          <a:p>
            <a:pPr rtl="1"/>
            <a:r>
              <a:rPr lang="en-US" dirty="0"/>
              <a:t>(F1-1)=120   </a:t>
            </a:r>
            <a:r>
              <a:rPr lang="en-US" dirty="0" smtClean="0"/>
              <a:t> </a:t>
            </a:r>
            <a:r>
              <a:rPr lang="en-US" dirty="0"/>
              <a:t>ton/m         </a:t>
            </a:r>
            <a:r>
              <a:rPr lang="ar-SA" sz="2400" dirty="0">
                <a:cs typeface="B Nazanin" pitchFamily="2" charset="-78"/>
              </a:rPr>
              <a:t>كششي حلقوي</a:t>
            </a:r>
            <a:endParaRPr lang="en-US" sz="2400" dirty="0">
              <a:cs typeface="B Nazanin" pitchFamily="2" charset="-78"/>
            </a:endParaRPr>
          </a:p>
          <a:p>
            <a:pPr rtl="1"/>
            <a:r>
              <a:rPr lang="en-US" dirty="0"/>
              <a:t>M1-1)=5  </a:t>
            </a:r>
            <a:r>
              <a:rPr lang="en-US" dirty="0" smtClean="0"/>
              <a:t>       </a:t>
            </a:r>
            <a:r>
              <a:rPr lang="en-US" dirty="0" err="1" smtClean="0"/>
              <a:t>ton.m</a:t>
            </a:r>
            <a:r>
              <a:rPr lang="en-US" dirty="0" smtClean="0"/>
              <a:t>            </a:t>
            </a:r>
            <a:r>
              <a:rPr lang="ar-SA" dirty="0"/>
              <a:t>)</a:t>
            </a:r>
            <a:r>
              <a:rPr lang="en-US" dirty="0"/>
              <a:t>          </a:t>
            </a:r>
            <a:r>
              <a:rPr lang="ar-SA" sz="2400" dirty="0">
                <a:cs typeface="B Nazanin" pitchFamily="2" charset="-78"/>
              </a:rPr>
              <a:t>حلقوي</a:t>
            </a:r>
            <a:endParaRPr lang="en-US" sz="2400" dirty="0">
              <a:cs typeface="B Nazanin" pitchFamily="2" charset="-78"/>
            </a:endParaRPr>
          </a:p>
          <a:p>
            <a:pPr algn="r" rtl="1"/>
            <a:r>
              <a:rPr lang="ar-SA" sz="2400" dirty="0">
                <a:cs typeface="B Nazanin" pitchFamily="2" charset="-78"/>
              </a:rPr>
              <a:t>باتوجه به مدل سازي در برنامه </a:t>
            </a:r>
            <a:endParaRPr lang="fa-IR" sz="2400" dirty="0" smtClean="0">
              <a:cs typeface="B Nazanin" pitchFamily="2" charset="-78"/>
            </a:endParaRPr>
          </a:p>
          <a:p>
            <a:pPr algn="r" rtl="1"/>
            <a:r>
              <a:rPr lang="ar-SA" sz="2400" dirty="0" smtClean="0">
                <a:cs typeface="B Nazanin" pitchFamily="2" charset="-78"/>
              </a:rPr>
              <a:t>براي </a:t>
            </a:r>
            <a:r>
              <a:rPr lang="ar-SA" sz="2400" dirty="0">
                <a:cs typeface="B Nazanin" pitchFamily="2" charset="-78"/>
              </a:rPr>
              <a:t>لايه </a:t>
            </a:r>
            <a:r>
              <a:rPr lang="ar-SA" sz="2400" dirty="0" smtClean="0">
                <a:cs typeface="B Nazanin" pitchFamily="2" charset="-78"/>
              </a:rPr>
              <a:t>درون</a:t>
            </a:r>
            <a:r>
              <a:rPr lang="fa-IR" sz="2400" dirty="0" smtClean="0">
                <a:cs typeface="B Nazanin" pitchFamily="2" charset="-78"/>
              </a:rPr>
              <a:t>     </a:t>
            </a:r>
            <a:r>
              <a:rPr lang="en-US" dirty="0" smtClean="0"/>
              <a:t>13φ25+7φ25</a:t>
            </a:r>
            <a:endParaRPr lang="en-US" dirty="0"/>
          </a:p>
          <a:p>
            <a:pPr algn="r" rtl="1"/>
            <a:r>
              <a:rPr lang="ar-SA" sz="2400" dirty="0">
                <a:cs typeface="B Nazanin" pitchFamily="2" charset="-78"/>
              </a:rPr>
              <a:t>براي لايه </a:t>
            </a:r>
            <a:r>
              <a:rPr lang="ar-SA" sz="2400" dirty="0" smtClean="0">
                <a:cs typeface="B Nazanin" pitchFamily="2" charset="-78"/>
              </a:rPr>
              <a:t>بيرون</a:t>
            </a:r>
            <a:r>
              <a:rPr lang="fa-IR" sz="2400" dirty="0" smtClean="0">
                <a:cs typeface="B Nazanin" pitchFamily="2" charset="-78"/>
              </a:rPr>
              <a:t>    </a:t>
            </a:r>
            <a:r>
              <a:rPr lang="en-US" dirty="0" smtClean="0"/>
              <a:t>15φ25+8φ25 </a:t>
            </a:r>
            <a:endParaRPr lang="en-US" dirty="0"/>
          </a:p>
        </p:txBody>
      </p:sp>
      <p:pic>
        <p:nvPicPr>
          <p:cNvPr id="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
            <a:ext cx="1963419" cy="1268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1" descr="Ar3 copy"/>
          <p:cNvPicPr>
            <a:picLocks noChangeAspect="1" noChangeArrowheads="1"/>
          </p:cNvPicPr>
          <p:nvPr/>
        </p:nvPicPr>
        <p:blipFill>
          <a:blip r:embed="rId3" cstate="print">
            <a:lum contrast="-28000"/>
            <a:extLst>
              <a:ext uri="{28A0092B-C50C-407E-A947-70E740481C1C}">
                <a14:useLocalDpi xmlns:a14="http://schemas.microsoft.com/office/drawing/2010/main" val="0"/>
              </a:ext>
            </a:extLst>
          </a:blip>
          <a:srcRect/>
          <a:stretch>
            <a:fillRect/>
          </a:stretch>
        </p:blipFill>
        <p:spPr bwMode="auto">
          <a:xfrm>
            <a:off x="1963418" y="1"/>
            <a:ext cx="1161344" cy="1280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901772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131840" y="228600"/>
            <a:ext cx="5634208" cy="990600"/>
          </a:xfrm>
        </p:spPr>
        <p:txBody>
          <a:bodyPr vert="horz" anchor="ctr">
            <a:normAutofit/>
          </a:bodyPr>
          <a:lstStyle/>
          <a:p>
            <a:pPr algn="r"/>
            <a:r>
              <a:rPr lang="fa-IR" sz="3600" b="1" dirty="0" smtClean="0">
                <a:cs typeface="B Nazanin" pitchFamily="2" charset="-78"/>
              </a:rPr>
              <a:t>شمای کلی آرماتورگذاری ظرف:</a:t>
            </a:r>
            <a:endParaRPr lang="en-US" sz="3600" b="1" dirty="0">
              <a:cs typeface="B Nazanin" pitchFamily="2" charset="-78"/>
            </a:endParaRPr>
          </a:p>
        </p:txBody>
      </p:sp>
      <p:pic>
        <p:nvPicPr>
          <p:cNvPr id="6146" name="Picture 2"/>
          <p:cNvPicPr>
            <a:picLocks noChangeAspect="1" noChangeArrowheads="1"/>
          </p:cNvPicPr>
          <p:nvPr/>
        </p:nvPicPr>
        <p:blipFill>
          <a:blip r:embed="rId2">
            <a:duotone>
              <a:prstClr val="black"/>
              <a:schemeClr val="accent3">
                <a:tint val="45000"/>
                <a:satMod val="400000"/>
              </a:schemeClr>
            </a:duotone>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88129" y="1549326"/>
            <a:ext cx="9033021" cy="53086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Oval 1"/>
          <p:cNvSpPr/>
          <p:nvPr/>
        </p:nvSpPr>
        <p:spPr>
          <a:xfrm>
            <a:off x="4067944" y="2996952"/>
            <a:ext cx="864096" cy="57606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4499992" y="2348880"/>
            <a:ext cx="864096" cy="57606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1"/>
            <a:ext cx="1963419" cy="1268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1" descr="Ar3 copy"/>
          <p:cNvPicPr>
            <a:picLocks noChangeAspect="1" noChangeArrowheads="1"/>
          </p:cNvPicPr>
          <p:nvPr/>
        </p:nvPicPr>
        <p:blipFill>
          <a:blip r:embed="rId5" cstate="print">
            <a:lum contrast="-28000"/>
            <a:extLst>
              <a:ext uri="{28A0092B-C50C-407E-A947-70E740481C1C}">
                <a14:useLocalDpi xmlns:a14="http://schemas.microsoft.com/office/drawing/2010/main" val="0"/>
              </a:ext>
            </a:extLst>
          </a:blip>
          <a:srcRect/>
          <a:stretch>
            <a:fillRect/>
          </a:stretch>
        </p:blipFill>
        <p:spPr bwMode="auto">
          <a:xfrm>
            <a:off x="1963418" y="1"/>
            <a:ext cx="1161344" cy="1280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4900161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00192" y="228600"/>
            <a:ext cx="2465856" cy="990600"/>
          </a:xfrm>
        </p:spPr>
        <p:txBody>
          <a:bodyPr>
            <a:normAutofit/>
          </a:bodyPr>
          <a:lstStyle/>
          <a:p>
            <a:pPr algn="r"/>
            <a:r>
              <a:rPr lang="fa-IR" sz="3600" b="1" dirty="0" smtClean="0">
                <a:cs typeface="B Nazanin" pitchFamily="2" charset="-78"/>
              </a:rPr>
              <a:t>طراحی سقف:</a:t>
            </a:r>
            <a:endParaRPr lang="en-US" sz="3600" b="1" dirty="0">
              <a:cs typeface="B Nazanin" pitchFamily="2" charset="-78"/>
            </a:endParaRPr>
          </a:p>
        </p:txBody>
      </p:sp>
      <p:sp>
        <p:nvSpPr>
          <p:cNvPr id="3" name="Content Placeholder 2"/>
          <p:cNvSpPr>
            <a:spLocks noGrp="1"/>
          </p:cNvSpPr>
          <p:nvPr>
            <p:ph sz="quarter" idx="1"/>
          </p:nvPr>
        </p:nvSpPr>
        <p:spPr>
          <a:xfrm>
            <a:off x="612648" y="1600200"/>
            <a:ext cx="8153400" cy="1252736"/>
          </a:xfrm>
        </p:spPr>
        <p:txBody>
          <a:bodyPr>
            <a:normAutofit/>
          </a:bodyPr>
          <a:lstStyle/>
          <a:p>
            <a:pPr algn="just" rtl="1"/>
            <a:r>
              <a:rPr lang="fa-IR" sz="2400" dirty="0" smtClean="0">
                <a:cs typeface="B Nazanin" pitchFamily="2" charset="-78"/>
              </a:rPr>
              <a:t>سقف مخزن به صورت دو پوش (یک دال 30 سانتی متری) در بالای ظرف و با وجود یک سقف شیروانی شکل 16 پر به صورت یک در میان با اختلاف تراز و شکستگی و وجود پنجره هایی در آن بر زیبایی طرح افزوده است.</a:t>
            </a:r>
          </a:p>
        </p:txBody>
      </p:sp>
      <p:sp>
        <p:nvSpPr>
          <p:cNvPr id="4" name="Rectangle 3"/>
          <p:cNvSpPr/>
          <p:nvPr/>
        </p:nvSpPr>
        <p:spPr>
          <a:xfrm>
            <a:off x="539552" y="2953975"/>
            <a:ext cx="7704856" cy="3231654"/>
          </a:xfrm>
          <a:prstGeom prst="rect">
            <a:avLst/>
          </a:prstGeom>
        </p:spPr>
        <p:txBody>
          <a:bodyPr wrap="square">
            <a:spAutoFit/>
          </a:bodyPr>
          <a:lstStyle/>
          <a:p>
            <a:pPr algn="just" rtl="1"/>
            <a:r>
              <a:rPr lang="ar-SA" sz="2400" dirty="0">
                <a:cs typeface="B Nazanin" pitchFamily="2" charset="-78"/>
              </a:rPr>
              <a:t>سقف به صورت يك در </a:t>
            </a:r>
            <a:r>
              <a:rPr lang="ar-SA" sz="2400" dirty="0" smtClean="0">
                <a:cs typeface="B Nazanin" pitchFamily="2" charset="-78"/>
              </a:rPr>
              <a:t>ميان</a:t>
            </a:r>
            <a:r>
              <a:rPr lang="fa-IR" dirty="0" smtClean="0">
                <a:cs typeface="B Nazanin" pitchFamily="2" charset="-78"/>
              </a:rPr>
              <a:t> </a:t>
            </a:r>
            <a:r>
              <a:rPr lang="fa-IR" sz="2400" dirty="0">
                <a:cs typeface="B Nazanin" pitchFamily="2" charset="-78"/>
              </a:rPr>
              <a:t>پوسته</a:t>
            </a:r>
            <a:r>
              <a:rPr lang="fa-IR" dirty="0" smtClean="0">
                <a:cs typeface="B Nazanin" pitchFamily="2" charset="-78"/>
              </a:rPr>
              <a:t> </a:t>
            </a:r>
            <a:r>
              <a:rPr lang="ar-SA" sz="2400" dirty="0" smtClean="0">
                <a:cs typeface="B Nazanin" pitchFamily="2" charset="-78"/>
              </a:rPr>
              <a:t>هاي </a:t>
            </a:r>
            <a:r>
              <a:rPr lang="ar-SA" sz="2400" dirty="0">
                <a:cs typeface="B Nazanin" pitchFamily="2" charset="-78"/>
              </a:rPr>
              <a:t>ضخامت </a:t>
            </a:r>
            <a:r>
              <a:rPr lang="fa-IR" sz="2400" dirty="0" smtClean="0">
                <a:cs typeface="B Nazanin" pitchFamily="2" charset="-78"/>
              </a:rPr>
              <a:t>50</a:t>
            </a:r>
            <a:r>
              <a:rPr lang="ar-SA" sz="2400" dirty="0" smtClean="0">
                <a:cs typeface="B Nazanin" pitchFamily="2" charset="-78"/>
              </a:rPr>
              <a:t>و </a:t>
            </a:r>
            <a:r>
              <a:rPr lang="fa-IR" sz="2400" dirty="0" smtClean="0">
                <a:cs typeface="B Nazanin" pitchFamily="2" charset="-78"/>
              </a:rPr>
              <a:t>25</a:t>
            </a:r>
            <a:r>
              <a:rPr lang="ar-SA" sz="2400" dirty="0" smtClean="0">
                <a:cs typeface="B Nazanin" pitchFamily="2" charset="-78"/>
              </a:rPr>
              <a:t>سانتيمتري </a:t>
            </a:r>
            <a:r>
              <a:rPr lang="ar-SA" sz="2400" dirty="0">
                <a:cs typeface="B Nazanin" pitchFamily="2" charset="-78"/>
              </a:rPr>
              <a:t>هستند كه </a:t>
            </a:r>
            <a:r>
              <a:rPr lang="fa-IR" sz="2400" dirty="0" smtClean="0">
                <a:cs typeface="B Nazanin" pitchFamily="2" charset="-78"/>
              </a:rPr>
              <a:t>پوسته </a:t>
            </a:r>
            <a:r>
              <a:rPr lang="ar-SA" sz="2400" dirty="0" smtClean="0">
                <a:cs typeface="B Nazanin" pitchFamily="2" charset="-78"/>
              </a:rPr>
              <a:t>هاي </a:t>
            </a:r>
            <a:r>
              <a:rPr lang="fa-IR" sz="2400" dirty="0" smtClean="0">
                <a:cs typeface="B Nazanin" pitchFamily="2" charset="-78"/>
              </a:rPr>
              <a:t>25</a:t>
            </a:r>
            <a:r>
              <a:rPr lang="ar-SA" sz="2400" dirty="0" smtClean="0">
                <a:cs typeface="B Nazanin" pitchFamily="2" charset="-78"/>
              </a:rPr>
              <a:t>سانتيمتري </a:t>
            </a:r>
            <a:r>
              <a:rPr lang="ar-SA" sz="2400" dirty="0">
                <a:cs typeface="B Nazanin" pitchFamily="2" charset="-78"/>
              </a:rPr>
              <a:t>عملاً نقش سازه اي ندارند. </a:t>
            </a:r>
            <a:endParaRPr lang="en-US" sz="2400" dirty="0">
              <a:cs typeface="B Nazanin" pitchFamily="2" charset="-78"/>
            </a:endParaRPr>
          </a:p>
          <a:p>
            <a:pPr algn="r"/>
            <a:r>
              <a:rPr lang="ar-SA" sz="2400" dirty="0" smtClean="0">
                <a:cs typeface="B Nazanin" pitchFamily="2" charset="-78"/>
              </a:rPr>
              <a:t>براي</a:t>
            </a:r>
            <a:r>
              <a:rPr lang="fa-IR" sz="2400" dirty="0">
                <a:cs typeface="B Nazanin" pitchFamily="2" charset="-78"/>
              </a:rPr>
              <a:t> </a:t>
            </a:r>
            <a:r>
              <a:rPr lang="fa-IR" sz="2400" dirty="0" smtClean="0">
                <a:cs typeface="B Nazanin" pitchFamily="2" charset="-78"/>
              </a:rPr>
              <a:t>پوسته </a:t>
            </a:r>
            <a:r>
              <a:rPr lang="ar-SA" sz="2400" dirty="0" smtClean="0">
                <a:cs typeface="B Nazanin" pitchFamily="2" charset="-78"/>
              </a:rPr>
              <a:t>هاي </a:t>
            </a:r>
            <a:r>
              <a:rPr lang="ar-SA" sz="2400" dirty="0">
                <a:cs typeface="B Nazanin" pitchFamily="2" charset="-78"/>
              </a:rPr>
              <a:t>با ضخامت 50 سانتي </a:t>
            </a:r>
            <a:r>
              <a:rPr lang="fa-IR" sz="2400" dirty="0" smtClean="0">
                <a:cs typeface="B Nazanin" pitchFamily="2" charset="-78"/>
              </a:rPr>
              <a:t>نیروها به صورت زیر است:</a:t>
            </a:r>
            <a:endParaRPr lang="en-US" sz="2400" dirty="0">
              <a:cs typeface="B Nazanin" pitchFamily="2" charset="-78"/>
            </a:endParaRPr>
          </a:p>
          <a:p>
            <a:pPr rtl="1"/>
            <a:r>
              <a:rPr lang="en-US" dirty="0"/>
              <a:t> </a:t>
            </a:r>
          </a:p>
          <a:p>
            <a:pPr rtl="1"/>
            <a:r>
              <a:rPr lang="en-US" dirty="0"/>
              <a:t> </a:t>
            </a:r>
          </a:p>
          <a:p>
            <a:pPr rtl="1"/>
            <a:r>
              <a:rPr lang="en-US" dirty="0"/>
              <a:t>(F2-2)=12.5     ton/m         </a:t>
            </a:r>
            <a:r>
              <a:rPr lang="fa-IR" dirty="0" smtClean="0"/>
              <a:t> </a:t>
            </a:r>
            <a:r>
              <a:rPr lang="ar-SA" sz="2400" dirty="0" smtClean="0">
                <a:cs typeface="B Nazanin" pitchFamily="2" charset="-78"/>
              </a:rPr>
              <a:t>كشش </a:t>
            </a:r>
            <a:r>
              <a:rPr lang="ar-SA" sz="2400" dirty="0">
                <a:cs typeface="B Nazanin" pitchFamily="2" charset="-78"/>
              </a:rPr>
              <a:t>شعاعي</a:t>
            </a:r>
            <a:endParaRPr lang="en-US" sz="2400" dirty="0">
              <a:cs typeface="B Nazanin" pitchFamily="2" charset="-78"/>
            </a:endParaRPr>
          </a:p>
          <a:p>
            <a:pPr rtl="1"/>
            <a:r>
              <a:rPr lang="en-US" dirty="0"/>
              <a:t>M2-2)=7        </a:t>
            </a:r>
            <a:r>
              <a:rPr lang="en-US" dirty="0" err="1"/>
              <a:t>ton.m</a:t>
            </a:r>
            <a:r>
              <a:rPr lang="en-US" dirty="0"/>
              <a:t>            </a:t>
            </a:r>
            <a:r>
              <a:rPr lang="ar-SA" sz="2400" dirty="0">
                <a:cs typeface="B Nazanin" pitchFamily="2" charset="-78"/>
              </a:rPr>
              <a:t>)</a:t>
            </a:r>
            <a:r>
              <a:rPr lang="en-US" sz="2400" dirty="0">
                <a:cs typeface="B Nazanin" pitchFamily="2" charset="-78"/>
              </a:rPr>
              <a:t>      </a:t>
            </a:r>
            <a:r>
              <a:rPr lang="fa-IR" sz="2400" dirty="0" smtClean="0">
                <a:cs typeface="B Nazanin" pitchFamily="2" charset="-78"/>
              </a:rPr>
              <a:t> </a:t>
            </a:r>
            <a:r>
              <a:rPr lang="en-US" sz="2400" dirty="0" smtClean="0">
                <a:cs typeface="B Nazanin" pitchFamily="2" charset="-78"/>
              </a:rPr>
              <a:t> </a:t>
            </a:r>
            <a:r>
              <a:rPr lang="ar-SA" sz="2400" dirty="0">
                <a:cs typeface="B Nazanin" pitchFamily="2" charset="-78"/>
              </a:rPr>
              <a:t>شعاعي</a:t>
            </a:r>
            <a:endParaRPr lang="en-US" sz="2400" dirty="0">
              <a:cs typeface="B Nazanin" pitchFamily="2" charset="-78"/>
            </a:endParaRPr>
          </a:p>
          <a:p>
            <a:pPr rtl="1"/>
            <a:r>
              <a:rPr lang="en-US" dirty="0"/>
              <a:t>(F1-1)=5          ton/m         </a:t>
            </a:r>
            <a:r>
              <a:rPr lang="ar-SA" sz="2400" dirty="0">
                <a:cs typeface="B Nazanin" pitchFamily="2" charset="-78"/>
              </a:rPr>
              <a:t>كششي حلقوي</a:t>
            </a:r>
            <a:endParaRPr lang="en-US" sz="2400" dirty="0">
              <a:cs typeface="B Nazanin" pitchFamily="2" charset="-78"/>
            </a:endParaRPr>
          </a:p>
          <a:p>
            <a:pPr rtl="1"/>
            <a:r>
              <a:rPr lang="en-US" dirty="0"/>
              <a:t>M1-1)=2         </a:t>
            </a:r>
            <a:r>
              <a:rPr lang="en-US" dirty="0" err="1"/>
              <a:t>ton.m</a:t>
            </a:r>
            <a:r>
              <a:rPr lang="en-US" dirty="0"/>
              <a:t>            </a:t>
            </a:r>
            <a:r>
              <a:rPr lang="ar-SA" dirty="0"/>
              <a:t>)</a:t>
            </a:r>
            <a:r>
              <a:rPr lang="en-US" dirty="0"/>
              <a:t>          </a:t>
            </a:r>
            <a:r>
              <a:rPr lang="ar-SA" sz="2400" dirty="0" smtClean="0">
                <a:cs typeface="B Nazanin" pitchFamily="2" charset="-78"/>
              </a:rPr>
              <a:t>حلقوي</a:t>
            </a:r>
            <a:endParaRPr lang="en-US" sz="2400" dirty="0">
              <a:cs typeface="B Nazanin" pitchFamily="2" charset="-78"/>
            </a:endParaRPr>
          </a:p>
        </p:txBody>
      </p:sp>
      <p:pic>
        <p:nvPicPr>
          <p:cNvPr id="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
            <a:ext cx="1963419" cy="1268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1" descr="Ar3 copy"/>
          <p:cNvPicPr>
            <a:picLocks noChangeAspect="1" noChangeArrowheads="1"/>
          </p:cNvPicPr>
          <p:nvPr/>
        </p:nvPicPr>
        <p:blipFill>
          <a:blip r:embed="rId3" cstate="print">
            <a:lum contrast="-28000"/>
            <a:extLst>
              <a:ext uri="{28A0092B-C50C-407E-A947-70E740481C1C}">
                <a14:useLocalDpi xmlns:a14="http://schemas.microsoft.com/office/drawing/2010/main" val="0"/>
              </a:ext>
            </a:extLst>
          </a:blip>
          <a:srcRect/>
          <a:stretch>
            <a:fillRect/>
          </a:stretch>
        </p:blipFill>
        <p:spPr bwMode="auto">
          <a:xfrm>
            <a:off x="1963418" y="1"/>
            <a:ext cx="1161344" cy="1280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3501089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131840" y="228600"/>
            <a:ext cx="5634208" cy="990600"/>
          </a:xfrm>
        </p:spPr>
        <p:txBody>
          <a:bodyPr vert="horz" anchor="ctr">
            <a:normAutofit/>
          </a:bodyPr>
          <a:lstStyle/>
          <a:p>
            <a:pPr algn="r"/>
            <a:r>
              <a:rPr lang="fa-IR" sz="3600" b="1" dirty="0" smtClean="0">
                <a:cs typeface="B Nazanin" pitchFamily="2" charset="-78"/>
              </a:rPr>
              <a:t>شمای کلی آرماتورگذاری سقف:</a:t>
            </a:r>
            <a:endParaRPr lang="en-US" sz="3600" b="1" dirty="0">
              <a:cs typeface="B Nazanin" pitchFamily="2" charset="-78"/>
            </a:endParaRPr>
          </a:p>
        </p:txBody>
      </p:sp>
      <p:pic>
        <p:nvPicPr>
          <p:cNvPr id="3" name="Picture 2"/>
          <p:cNvPicPr>
            <a:picLocks noChangeAspect="1" noChangeArrowheads="1"/>
          </p:cNvPicPr>
          <p:nvPr/>
        </p:nvPicPr>
        <p:blipFill>
          <a:blip r:embed="rId2">
            <a:duotone>
              <a:prstClr val="black"/>
              <a:schemeClr val="accent3">
                <a:tint val="45000"/>
                <a:satMod val="400000"/>
              </a:schemeClr>
            </a:duotone>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203848" y="1679044"/>
            <a:ext cx="5076056" cy="5013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552" y="1693703"/>
            <a:ext cx="2304256" cy="49846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 y="1"/>
            <a:ext cx="1963419" cy="1268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1" descr="Ar3 copy"/>
          <p:cNvPicPr>
            <a:picLocks noChangeAspect="1" noChangeArrowheads="1"/>
          </p:cNvPicPr>
          <p:nvPr/>
        </p:nvPicPr>
        <p:blipFill>
          <a:blip r:embed="rId6" cstate="print">
            <a:lum contrast="-28000"/>
            <a:extLst>
              <a:ext uri="{28A0092B-C50C-407E-A947-70E740481C1C}">
                <a14:useLocalDpi xmlns:a14="http://schemas.microsoft.com/office/drawing/2010/main" val="0"/>
              </a:ext>
            </a:extLst>
          </a:blip>
          <a:srcRect/>
          <a:stretch>
            <a:fillRect/>
          </a:stretch>
        </p:blipFill>
        <p:spPr bwMode="auto">
          <a:xfrm>
            <a:off x="1963418" y="1"/>
            <a:ext cx="1161344" cy="1280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8551183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00192" y="228600"/>
            <a:ext cx="2465856" cy="990600"/>
          </a:xfrm>
        </p:spPr>
        <p:txBody>
          <a:bodyPr>
            <a:normAutofit/>
          </a:bodyPr>
          <a:lstStyle/>
          <a:p>
            <a:pPr algn="r"/>
            <a:r>
              <a:rPr lang="fa-IR" sz="3600" b="1" dirty="0" smtClean="0">
                <a:cs typeface="B Nazanin" pitchFamily="2" charset="-78"/>
              </a:rPr>
              <a:t>شفت میانی:</a:t>
            </a:r>
            <a:endParaRPr lang="en-US" sz="3600" b="1" dirty="0">
              <a:cs typeface="B Nazanin" pitchFamily="2" charset="-78"/>
            </a:endParaRPr>
          </a:p>
        </p:txBody>
      </p:sp>
      <p:sp>
        <p:nvSpPr>
          <p:cNvPr id="3" name="Content Placeholder 2"/>
          <p:cNvSpPr>
            <a:spLocks noGrp="1"/>
          </p:cNvSpPr>
          <p:nvPr>
            <p:ph sz="quarter" idx="1"/>
          </p:nvPr>
        </p:nvSpPr>
        <p:spPr>
          <a:xfrm>
            <a:off x="612648" y="1600200"/>
            <a:ext cx="8153400" cy="1036712"/>
          </a:xfrm>
        </p:spPr>
        <p:txBody>
          <a:bodyPr>
            <a:normAutofit fontScale="92500" lnSpcReduction="10000"/>
          </a:bodyPr>
          <a:lstStyle/>
          <a:p>
            <a:pPr algn="just" rtl="1"/>
            <a:r>
              <a:rPr lang="fa-IR" sz="2400" dirty="0" smtClean="0">
                <a:cs typeface="B Nazanin" pitchFamily="2" charset="-78"/>
              </a:rPr>
              <a:t>شفتی با قطر 2 متر از تراز فونداسیون تا سقف در قسمت مرکز با ضخامت 30 سانتی متر قرار گرفته است که در داخل این شفت، آسانسور جهت دسترسی به بالای مخزن تعبیه شده است.</a:t>
            </a:r>
          </a:p>
        </p:txBody>
      </p:sp>
      <p:sp>
        <p:nvSpPr>
          <p:cNvPr id="4" name="Rectangle 3"/>
          <p:cNvSpPr/>
          <p:nvPr/>
        </p:nvSpPr>
        <p:spPr>
          <a:xfrm>
            <a:off x="4860032" y="2671320"/>
            <a:ext cx="4968552" cy="1200329"/>
          </a:xfrm>
          <a:prstGeom prst="rect">
            <a:avLst/>
          </a:prstGeom>
        </p:spPr>
        <p:txBody>
          <a:bodyPr wrap="square">
            <a:spAutoFit/>
          </a:bodyPr>
          <a:lstStyle/>
          <a:p>
            <a:pPr rtl="1"/>
            <a:r>
              <a:rPr lang="en-US" dirty="0"/>
              <a:t>(F1-1)=17        ton/m              </a:t>
            </a:r>
            <a:r>
              <a:rPr lang="ar-SA" dirty="0">
                <a:cs typeface="B Nazanin" pitchFamily="2" charset="-78"/>
              </a:rPr>
              <a:t>كششي </a:t>
            </a:r>
            <a:r>
              <a:rPr lang="en-US" dirty="0">
                <a:cs typeface="B Nazanin" pitchFamily="2" charset="-78"/>
              </a:rPr>
              <a:t>  </a:t>
            </a:r>
            <a:r>
              <a:rPr lang="ar-SA" dirty="0">
                <a:cs typeface="B Nazanin" pitchFamily="2" charset="-78"/>
              </a:rPr>
              <a:t>حلقوي </a:t>
            </a:r>
            <a:endParaRPr lang="en-US" dirty="0">
              <a:cs typeface="B Nazanin" pitchFamily="2" charset="-78"/>
            </a:endParaRPr>
          </a:p>
          <a:p>
            <a:pPr rtl="1"/>
            <a:r>
              <a:rPr lang="en-US" dirty="0"/>
              <a:t>M1-1)=1         </a:t>
            </a:r>
            <a:r>
              <a:rPr lang="en-US" dirty="0" err="1"/>
              <a:t>ton.m</a:t>
            </a:r>
            <a:r>
              <a:rPr lang="en-US" dirty="0"/>
              <a:t>            </a:t>
            </a:r>
            <a:r>
              <a:rPr lang="ar-SA" dirty="0"/>
              <a:t>)            </a:t>
            </a:r>
            <a:r>
              <a:rPr lang="ar-SA" dirty="0">
                <a:cs typeface="B Nazanin" pitchFamily="2" charset="-78"/>
              </a:rPr>
              <a:t>حلقوي </a:t>
            </a:r>
            <a:r>
              <a:rPr lang="ar-SA" dirty="0"/>
              <a:t>    </a:t>
            </a:r>
            <a:endParaRPr lang="en-US" dirty="0"/>
          </a:p>
          <a:p>
            <a:pPr rtl="1"/>
            <a:r>
              <a:rPr lang="en-US" dirty="0"/>
              <a:t>F2-2)=80       ton/m         </a:t>
            </a:r>
            <a:r>
              <a:rPr lang="ar-SA" dirty="0"/>
              <a:t>)</a:t>
            </a:r>
            <a:r>
              <a:rPr lang="ar-SA" dirty="0">
                <a:cs typeface="B Nazanin" pitchFamily="2" charset="-78"/>
              </a:rPr>
              <a:t>كششي</a:t>
            </a:r>
            <a:r>
              <a:rPr lang="en-US" dirty="0">
                <a:cs typeface="B Nazanin" pitchFamily="2" charset="-78"/>
              </a:rPr>
              <a:t>    </a:t>
            </a:r>
            <a:r>
              <a:rPr lang="ar-SA" dirty="0">
                <a:cs typeface="B Nazanin" pitchFamily="2" charset="-78"/>
              </a:rPr>
              <a:t>عمودي</a:t>
            </a:r>
            <a:r>
              <a:rPr lang="en-US" dirty="0">
                <a:cs typeface="B Nazanin" pitchFamily="2" charset="-78"/>
              </a:rPr>
              <a:t> </a:t>
            </a:r>
          </a:p>
          <a:p>
            <a:r>
              <a:rPr lang="ar-SA" dirty="0"/>
              <a:t>)           </a:t>
            </a:r>
            <a:r>
              <a:rPr lang="ar-SA" dirty="0">
                <a:cs typeface="B Nazanin" pitchFamily="2" charset="-78"/>
              </a:rPr>
              <a:t>عمودي</a:t>
            </a:r>
            <a:r>
              <a:rPr lang="en-US" dirty="0"/>
              <a:t>M2-2)=1</a:t>
            </a:r>
            <a:r>
              <a:rPr lang="ar-SA" dirty="0"/>
              <a:t>        </a:t>
            </a:r>
            <a:r>
              <a:rPr lang="en-US" dirty="0"/>
              <a:t> </a:t>
            </a:r>
            <a:r>
              <a:rPr lang="en-US" dirty="0" err="1"/>
              <a:t>ton.m</a:t>
            </a:r>
            <a:r>
              <a:rPr lang="en-US" dirty="0"/>
              <a:t> </a:t>
            </a:r>
          </a:p>
        </p:txBody>
      </p:sp>
      <p:sp>
        <p:nvSpPr>
          <p:cNvPr id="5" name="Rectangle 4"/>
          <p:cNvSpPr/>
          <p:nvPr/>
        </p:nvSpPr>
        <p:spPr>
          <a:xfrm>
            <a:off x="5148064" y="4608077"/>
            <a:ext cx="3696809" cy="646331"/>
          </a:xfrm>
          <a:prstGeom prst="rect">
            <a:avLst/>
          </a:prstGeom>
        </p:spPr>
        <p:txBody>
          <a:bodyPr wrap="square">
            <a:spAutoFit/>
          </a:bodyPr>
          <a:lstStyle/>
          <a:p>
            <a:r>
              <a:rPr lang="en-US" dirty="0"/>
              <a:t>Use</a:t>
            </a:r>
            <a:r>
              <a:rPr lang="en-US" dirty="0">
                <a:solidFill>
                  <a:schemeClr val="tx1">
                    <a:lumMod val="95000"/>
                    <a:lumOff val="5000"/>
                  </a:schemeClr>
                </a:solidFill>
              </a:rPr>
              <a:t> </a:t>
            </a:r>
            <a:r>
              <a:rPr lang="en-US" u="sng" dirty="0">
                <a:hlinkClick r:id="rId2"/>
              </a:rPr>
              <a:t>φ20@22.5</a:t>
            </a:r>
            <a:r>
              <a:rPr lang="en-US" dirty="0">
                <a:solidFill>
                  <a:schemeClr val="tx1">
                    <a:lumMod val="95000"/>
                    <a:lumOff val="5000"/>
                  </a:schemeClr>
                </a:solidFill>
              </a:rPr>
              <a:t> </a:t>
            </a:r>
            <a:r>
              <a:rPr lang="fa-IR" dirty="0">
                <a:cs typeface="B Nazanin" pitchFamily="2" charset="-78"/>
              </a:rPr>
              <a:t>آرماتور هاي عمودي </a:t>
            </a:r>
            <a:r>
              <a:rPr lang="fa-IR" dirty="0" smtClean="0">
                <a:cs typeface="B Nazanin" pitchFamily="2" charset="-78"/>
              </a:rPr>
              <a:t>  </a:t>
            </a:r>
            <a:endParaRPr lang="en-US" dirty="0">
              <a:cs typeface="B Nazanin" pitchFamily="2" charset="-78"/>
            </a:endParaRPr>
          </a:p>
          <a:p>
            <a:r>
              <a:rPr lang="en-US" dirty="0"/>
              <a:t>Use </a:t>
            </a:r>
            <a:r>
              <a:rPr lang="en-US" u="sng" dirty="0">
                <a:hlinkClick r:id="rId2"/>
              </a:rPr>
              <a:t>φ14@15</a:t>
            </a:r>
            <a:r>
              <a:rPr lang="en-US" dirty="0"/>
              <a:t>     </a:t>
            </a:r>
            <a:r>
              <a:rPr lang="ar-SA" dirty="0">
                <a:cs typeface="B Nazanin" pitchFamily="2" charset="-78"/>
              </a:rPr>
              <a:t>حلقوي </a:t>
            </a:r>
            <a:r>
              <a:rPr lang="fa-IR" dirty="0">
                <a:cs typeface="B Nazanin" pitchFamily="2" charset="-78"/>
              </a:rPr>
              <a:t>آرماتور هاي </a:t>
            </a:r>
            <a:r>
              <a:rPr lang="fa-IR" dirty="0"/>
              <a:t> </a:t>
            </a:r>
            <a:endParaRPr lang="en-US" dirty="0"/>
          </a:p>
        </p:txBody>
      </p:sp>
      <p:pic>
        <p:nvPicPr>
          <p:cNvPr id="1027" name="Picture 3"/>
          <p:cNvPicPr>
            <a:picLocks noChangeAspect="1" noChangeArrowheads="1"/>
          </p:cNvPicPr>
          <p:nvPr/>
        </p:nvPicPr>
        <p:blipFill>
          <a:blip r:embed="rId3">
            <a:duotone>
              <a:prstClr val="black"/>
              <a:schemeClr val="accent3">
                <a:tint val="45000"/>
                <a:satMod val="400000"/>
              </a:schemeClr>
            </a:duotone>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0" y="2258861"/>
            <a:ext cx="4644008" cy="45991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Oval 9"/>
          <p:cNvSpPr/>
          <p:nvPr/>
        </p:nvSpPr>
        <p:spPr>
          <a:xfrm>
            <a:off x="1043608" y="3717032"/>
            <a:ext cx="2304256" cy="1537376"/>
          </a:xfrm>
          <a:prstGeom prst="ellipse">
            <a:avLst/>
          </a:prstGeom>
          <a:noFill/>
          <a:ln w="508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Arrow Connector 11"/>
          <p:cNvCxnSpPr/>
          <p:nvPr/>
        </p:nvCxnSpPr>
        <p:spPr>
          <a:xfrm flipH="1">
            <a:off x="2915816" y="3341853"/>
            <a:ext cx="504056" cy="529796"/>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8" name="Title 1"/>
          <p:cNvSpPr txBox="1">
            <a:spLocks/>
          </p:cNvSpPr>
          <p:nvPr/>
        </p:nvSpPr>
        <p:spPr>
          <a:xfrm>
            <a:off x="3131840" y="2924944"/>
            <a:ext cx="809672" cy="576064"/>
          </a:xfrm>
          <a:prstGeom prst="rect">
            <a:avLst/>
          </a:prstGeom>
        </p:spPr>
        <p:txBody>
          <a:bodyPr vert="horz" anchor="ctr">
            <a:normAutofit fontScale="70000" lnSpcReduction="20000"/>
          </a:bodyPr>
          <a:lstStyle>
            <a:lvl1pPr algn="l" rtl="0" eaLnBrk="1" latinLnBrk="0" hangingPunct="1">
              <a:spcBef>
                <a:spcPct val="0"/>
              </a:spcBef>
              <a:buNone/>
              <a:defRPr kumimoji="0" sz="4400" kern="1200">
                <a:solidFill>
                  <a:schemeClr val="tx2"/>
                </a:solidFill>
                <a:latin typeface="+mj-lt"/>
                <a:ea typeface="+mj-ea"/>
                <a:cs typeface="+mj-cs"/>
              </a:defRPr>
            </a:lvl1pPr>
          </a:lstStyle>
          <a:p>
            <a:pPr algn="r"/>
            <a:r>
              <a:rPr lang="fa-IR" sz="3600" b="1" dirty="0" smtClean="0">
                <a:cs typeface="B Nazanin" pitchFamily="2" charset="-78"/>
              </a:rPr>
              <a:t>شفت</a:t>
            </a:r>
            <a:endParaRPr lang="en-US" sz="3600" b="1" dirty="0">
              <a:cs typeface="B Nazanin" pitchFamily="2" charset="-78"/>
            </a:endParaRPr>
          </a:p>
        </p:txBody>
      </p:sp>
      <p:pic>
        <p:nvPicPr>
          <p:cNvPr id="1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 y="1"/>
            <a:ext cx="1963419" cy="1268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9353760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00192" y="228600"/>
            <a:ext cx="2465856" cy="990600"/>
          </a:xfrm>
        </p:spPr>
        <p:txBody>
          <a:bodyPr>
            <a:normAutofit/>
          </a:bodyPr>
          <a:lstStyle/>
          <a:p>
            <a:pPr algn="r"/>
            <a:r>
              <a:rPr lang="fa-IR" sz="3600" b="1" dirty="0" smtClean="0">
                <a:cs typeface="B Nazanin" pitchFamily="2" charset="-78"/>
              </a:rPr>
              <a:t>پله و آسانسور:</a:t>
            </a:r>
            <a:endParaRPr lang="en-US" sz="3600" b="1" dirty="0">
              <a:cs typeface="B Nazanin" pitchFamily="2" charset="-78"/>
            </a:endParaRPr>
          </a:p>
        </p:txBody>
      </p:sp>
      <p:sp>
        <p:nvSpPr>
          <p:cNvPr id="3" name="Content Placeholder 2"/>
          <p:cNvSpPr>
            <a:spLocks noGrp="1"/>
          </p:cNvSpPr>
          <p:nvPr>
            <p:ph sz="quarter" idx="1"/>
          </p:nvPr>
        </p:nvSpPr>
        <p:spPr>
          <a:xfrm>
            <a:off x="612648" y="1600200"/>
            <a:ext cx="8153400" cy="4133056"/>
          </a:xfrm>
        </p:spPr>
        <p:txBody>
          <a:bodyPr>
            <a:normAutofit/>
          </a:bodyPr>
          <a:lstStyle/>
          <a:p>
            <a:pPr algn="just" rtl="1"/>
            <a:r>
              <a:rPr lang="fa-IR" sz="2400" dirty="0" smtClean="0">
                <a:cs typeface="B Nazanin" pitchFamily="2" charset="-78"/>
              </a:rPr>
              <a:t>در ابتدا برای این پروژه بالابری از تراز روی پی تا زیر ظرف در قسمت شفت میانی به همراه پلکان بتنی در نظر گرفته شد.</a:t>
            </a:r>
          </a:p>
          <a:p>
            <a:pPr marL="0" indent="0" algn="just" rtl="1">
              <a:buNone/>
            </a:pPr>
            <a:endParaRPr lang="fa-IR" sz="2400" dirty="0" smtClean="0">
              <a:cs typeface="B Nazanin" pitchFamily="2" charset="-78"/>
            </a:endParaRPr>
          </a:p>
          <a:p>
            <a:pPr algn="just" rtl="1"/>
            <a:r>
              <a:rPr lang="fa-IR" sz="2400" dirty="0" smtClean="0">
                <a:cs typeface="B Nazanin" pitchFamily="2" charset="-78"/>
              </a:rPr>
              <a:t>با توجه به صعوبت ایجاد پلکان بتنی به لحاظ وجود طبقات متعدد و دال ها در این قسمت بنا بر بهینه یابی و مهندسی ارزش صورت گرفته، تصمیم بر این شد که به جای استفاده از بالابر از آسانسور استفاده شود و همچنین در این گزینه آسانسور تا تراز 40 متری( بالای ظرف مخزن نیز ادامه پیدا کند. با این شرایط پلکان نیز از نوع بتنی تبدیل به پلکان نردبانی شد که به لحاظ اجرایی نیز سهولت لازم را دارا بود.</a:t>
            </a:r>
          </a:p>
        </p:txBody>
      </p:sp>
      <p:pic>
        <p:nvPicPr>
          <p:cNvPr id="1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
            <a:ext cx="1963419" cy="1268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1" descr="Ar3 copy"/>
          <p:cNvPicPr>
            <a:picLocks noChangeAspect="1" noChangeArrowheads="1"/>
          </p:cNvPicPr>
          <p:nvPr/>
        </p:nvPicPr>
        <p:blipFill>
          <a:blip r:embed="rId3" cstate="print">
            <a:lum contrast="-28000"/>
            <a:extLst>
              <a:ext uri="{28A0092B-C50C-407E-A947-70E740481C1C}">
                <a14:useLocalDpi xmlns:a14="http://schemas.microsoft.com/office/drawing/2010/main" val="0"/>
              </a:ext>
            </a:extLst>
          </a:blip>
          <a:srcRect/>
          <a:stretch>
            <a:fillRect/>
          </a:stretch>
        </p:blipFill>
        <p:spPr bwMode="auto">
          <a:xfrm>
            <a:off x="1963418" y="1"/>
            <a:ext cx="1161344" cy="1280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357757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6665" y="1484784"/>
            <a:ext cx="6673988" cy="49731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
            <a:ext cx="1963419" cy="1268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1"/>
          <p:cNvSpPr>
            <a:spLocks noGrp="1"/>
          </p:cNvSpPr>
          <p:nvPr>
            <p:ph type="title"/>
          </p:nvPr>
        </p:nvSpPr>
        <p:spPr>
          <a:xfrm>
            <a:off x="6300192" y="228600"/>
            <a:ext cx="2465856" cy="990600"/>
          </a:xfrm>
        </p:spPr>
        <p:txBody>
          <a:bodyPr>
            <a:normAutofit/>
          </a:bodyPr>
          <a:lstStyle/>
          <a:p>
            <a:pPr algn="r"/>
            <a:r>
              <a:rPr lang="fa-IR" sz="3600" b="1" dirty="0" smtClean="0">
                <a:cs typeface="B Nazanin" pitchFamily="2" charset="-78"/>
              </a:rPr>
              <a:t>معرفی پروژه:</a:t>
            </a:r>
            <a:endParaRPr lang="en-US" sz="3600" b="1" dirty="0">
              <a:cs typeface="B Nazanin" pitchFamily="2" charset="-78"/>
            </a:endParaRPr>
          </a:p>
        </p:txBody>
      </p:sp>
      <p:pic>
        <p:nvPicPr>
          <p:cNvPr id="7" name="Picture 1" descr="Ar3 copy"/>
          <p:cNvPicPr>
            <a:picLocks noChangeAspect="1" noChangeArrowheads="1"/>
          </p:cNvPicPr>
          <p:nvPr/>
        </p:nvPicPr>
        <p:blipFill>
          <a:blip r:embed="rId4" cstate="print">
            <a:lum contrast="-28000"/>
            <a:extLst>
              <a:ext uri="{28A0092B-C50C-407E-A947-70E740481C1C}">
                <a14:useLocalDpi xmlns:a14="http://schemas.microsoft.com/office/drawing/2010/main" val="0"/>
              </a:ext>
            </a:extLst>
          </a:blip>
          <a:srcRect/>
          <a:stretch>
            <a:fillRect/>
          </a:stretch>
        </p:blipFill>
        <p:spPr bwMode="auto">
          <a:xfrm>
            <a:off x="1963418" y="1"/>
            <a:ext cx="1150938" cy="1268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9034883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91880" y="228600"/>
            <a:ext cx="5274168" cy="990600"/>
          </a:xfrm>
        </p:spPr>
        <p:txBody>
          <a:bodyPr>
            <a:normAutofit/>
          </a:bodyPr>
          <a:lstStyle/>
          <a:p>
            <a:pPr algn="r"/>
            <a:r>
              <a:rPr lang="fa-IR" sz="3600" b="1" dirty="0" smtClean="0">
                <a:cs typeface="B Nazanin" pitchFamily="2" charset="-78"/>
              </a:rPr>
              <a:t>جابجایی افقی بالای مخزن:</a:t>
            </a:r>
            <a:endParaRPr lang="en-US" sz="3600" b="1" dirty="0">
              <a:cs typeface="B Nazanin" pitchFamily="2" charset="-78"/>
            </a:endParaRPr>
          </a:p>
        </p:txBody>
      </p:sp>
      <p:sp>
        <p:nvSpPr>
          <p:cNvPr id="3" name="Content Placeholder 2"/>
          <p:cNvSpPr>
            <a:spLocks noGrp="1"/>
          </p:cNvSpPr>
          <p:nvPr>
            <p:ph sz="quarter" idx="1"/>
          </p:nvPr>
        </p:nvSpPr>
        <p:spPr>
          <a:xfrm>
            <a:off x="143508" y="1916832"/>
            <a:ext cx="8856984" cy="2664296"/>
          </a:xfrm>
        </p:spPr>
        <p:txBody>
          <a:bodyPr>
            <a:normAutofit/>
          </a:bodyPr>
          <a:lstStyle/>
          <a:p>
            <a:pPr marL="0" indent="0" algn="just" rtl="1">
              <a:buNone/>
            </a:pPr>
            <a:r>
              <a:rPr lang="fa-IR" sz="2400" dirty="0">
                <a:cs typeface="B Nazanin" pitchFamily="2" charset="-78"/>
              </a:rPr>
              <a:t>جابجايي در قسمت بالاي مخزن مطابق نتايج حاصل از مدل در برنامه </a:t>
            </a:r>
            <a:r>
              <a:rPr lang="en-US" sz="2400" dirty="0">
                <a:cs typeface="B Nazanin" pitchFamily="2" charset="-78"/>
              </a:rPr>
              <a:t>SAP </a:t>
            </a:r>
            <a:r>
              <a:rPr lang="fa-IR" sz="2400" dirty="0">
                <a:cs typeface="B Nazanin" pitchFamily="2" charset="-78"/>
              </a:rPr>
              <a:t>برابر </a:t>
            </a:r>
            <a:r>
              <a:rPr lang="fa-IR" sz="2400" dirty="0" smtClean="0">
                <a:cs typeface="B Nazanin" pitchFamily="2" charset="-78"/>
              </a:rPr>
              <a:t>15سانتی متر مي </a:t>
            </a:r>
            <a:r>
              <a:rPr lang="fa-IR" sz="2400" dirty="0">
                <a:cs typeface="B Nazanin" pitchFamily="2" charset="-78"/>
              </a:rPr>
              <a:t>باشد.</a:t>
            </a:r>
            <a:endParaRPr lang="en-US" sz="2400" dirty="0">
              <a:cs typeface="B Nazanin" pitchFamily="2" charset="-78"/>
            </a:endParaRPr>
          </a:p>
          <a:p>
            <a:pPr marL="0" indent="0" algn="just" rtl="1">
              <a:buNone/>
            </a:pPr>
            <a:r>
              <a:rPr lang="fa-IR" sz="2400" dirty="0">
                <a:cs typeface="B Nazanin" pitchFamily="2" charset="-78"/>
              </a:rPr>
              <a:t>طبق آيين نامه 2800 ميزان تغيير مكان نسبي در اثر زلزله نبايد </a:t>
            </a:r>
            <a:r>
              <a:rPr lang="fa-IR" sz="2400" dirty="0" smtClean="0">
                <a:cs typeface="B Nazanin" pitchFamily="2" charset="-78"/>
              </a:rPr>
              <a:t>از</a:t>
            </a:r>
            <a:r>
              <a:rPr lang="en-US" sz="2400" dirty="0">
                <a:cs typeface="B Nazanin" pitchFamily="2" charset="-78"/>
              </a:rPr>
              <a:t> / </a:t>
            </a:r>
            <a:r>
              <a:rPr lang="en-US" sz="2400" dirty="0" smtClean="0">
                <a:cs typeface="B Nazanin" pitchFamily="2" charset="-78"/>
              </a:rPr>
              <a:t>R </a:t>
            </a:r>
            <a:r>
              <a:rPr lang="fa-IR" sz="2400" dirty="0" smtClean="0">
                <a:cs typeface="B Nazanin" pitchFamily="2" charset="-78"/>
              </a:rPr>
              <a:t>0/03 </a:t>
            </a:r>
            <a:r>
              <a:rPr lang="fa-IR" sz="2400" dirty="0">
                <a:cs typeface="B Nazanin" pitchFamily="2" charset="-78"/>
              </a:rPr>
              <a:t>برابر ارتفاع تجاوز نمايد</a:t>
            </a:r>
            <a:r>
              <a:rPr lang="fa-IR" sz="2400" dirty="0" smtClean="0">
                <a:cs typeface="B Nazanin" pitchFamily="2" charset="-78"/>
              </a:rPr>
              <a:t>.</a:t>
            </a:r>
            <a:endParaRPr lang="en-US" sz="2400" dirty="0">
              <a:cs typeface="B Nazanin" pitchFamily="2" charset="-78"/>
            </a:endParaRPr>
          </a:p>
        </p:txBody>
      </p:sp>
      <p:sp>
        <p:nvSpPr>
          <p:cNvPr id="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43" name="Picture 3"/>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9552" y="3659212"/>
            <a:ext cx="3316176" cy="633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
            <a:ext cx="1963419" cy="1268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1" descr="Ar3 copy"/>
          <p:cNvPicPr>
            <a:picLocks noChangeAspect="1" noChangeArrowheads="1"/>
          </p:cNvPicPr>
          <p:nvPr/>
        </p:nvPicPr>
        <p:blipFill>
          <a:blip r:embed="rId4" cstate="print">
            <a:lum contrast="-28000"/>
            <a:extLst>
              <a:ext uri="{28A0092B-C50C-407E-A947-70E740481C1C}">
                <a14:useLocalDpi xmlns:a14="http://schemas.microsoft.com/office/drawing/2010/main" val="0"/>
              </a:ext>
            </a:extLst>
          </a:blip>
          <a:srcRect/>
          <a:stretch>
            <a:fillRect/>
          </a:stretch>
        </p:blipFill>
        <p:spPr bwMode="auto">
          <a:xfrm>
            <a:off x="1963418" y="1"/>
            <a:ext cx="1161344" cy="1280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3704920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63418" y="3212976"/>
            <a:ext cx="5274168" cy="990600"/>
          </a:xfrm>
        </p:spPr>
        <p:txBody>
          <a:bodyPr>
            <a:normAutofit/>
          </a:bodyPr>
          <a:lstStyle/>
          <a:p>
            <a:pPr algn="r"/>
            <a:r>
              <a:rPr lang="fa-IR" sz="3600" b="1" dirty="0" smtClean="0">
                <a:cs typeface="B Nazanin" pitchFamily="2" charset="-78"/>
              </a:rPr>
              <a:t>با تشکر از حسن توجه شما</a:t>
            </a:r>
            <a:endParaRPr lang="en-US" sz="3600" b="1" dirty="0">
              <a:cs typeface="B Nazanin" pitchFamily="2" charset="-78"/>
            </a:endParaRPr>
          </a:p>
        </p:txBody>
      </p:sp>
      <p:sp>
        <p:nvSpPr>
          <p:cNvPr id="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
            <a:ext cx="1963419" cy="1268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1" descr="Ar3 copy"/>
          <p:cNvPicPr>
            <a:picLocks noChangeAspect="1" noChangeArrowheads="1"/>
          </p:cNvPicPr>
          <p:nvPr/>
        </p:nvPicPr>
        <p:blipFill>
          <a:blip r:embed="rId3" cstate="print">
            <a:lum contrast="-28000"/>
            <a:extLst>
              <a:ext uri="{28A0092B-C50C-407E-A947-70E740481C1C}">
                <a14:useLocalDpi xmlns:a14="http://schemas.microsoft.com/office/drawing/2010/main" val="0"/>
              </a:ext>
            </a:extLst>
          </a:blip>
          <a:srcRect/>
          <a:stretch>
            <a:fillRect/>
          </a:stretch>
        </p:blipFill>
        <p:spPr bwMode="auto">
          <a:xfrm>
            <a:off x="1963418" y="1"/>
            <a:ext cx="1161344" cy="1280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182881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27985" y="228600"/>
            <a:ext cx="4338063" cy="990600"/>
          </a:xfrm>
        </p:spPr>
        <p:txBody>
          <a:bodyPr vert="horz" anchor="ctr">
            <a:normAutofit/>
          </a:bodyPr>
          <a:lstStyle/>
          <a:p>
            <a:pPr algn="r"/>
            <a:r>
              <a:rPr lang="fa-IR" sz="3600" b="1" dirty="0" smtClean="0">
                <a:cs typeface="B Nazanin" pitchFamily="2" charset="-78"/>
              </a:rPr>
              <a:t>مسائل ژئوتکنیکی:</a:t>
            </a:r>
            <a:endParaRPr lang="en-US" sz="3600" b="1" dirty="0">
              <a:cs typeface="B Nazanin" pitchFamily="2" charset="-78"/>
            </a:endParaRPr>
          </a:p>
        </p:txBody>
      </p:sp>
      <p:sp>
        <p:nvSpPr>
          <p:cNvPr id="3" name="Content Placeholder 2"/>
          <p:cNvSpPr>
            <a:spLocks noGrp="1"/>
          </p:cNvSpPr>
          <p:nvPr>
            <p:ph sz="quarter" idx="1"/>
          </p:nvPr>
        </p:nvSpPr>
        <p:spPr>
          <a:xfrm>
            <a:off x="612648" y="1600200"/>
            <a:ext cx="8153400" cy="5069160"/>
          </a:xfrm>
        </p:spPr>
        <p:txBody>
          <a:bodyPr vert="horz">
            <a:noAutofit/>
          </a:bodyPr>
          <a:lstStyle/>
          <a:p>
            <a:pPr algn="just" rtl="1">
              <a:lnSpc>
                <a:spcPct val="150000"/>
              </a:lnSpc>
            </a:pPr>
            <a:r>
              <a:rPr lang="fa-IR" sz="2400" dirty="0" smtClean="0">
                <a:cs typeface="B Nazanin" pitchFamily="2" charset="-78"/>
              </a:rPr>
              <a:t>در ابتدای طرح با توجه به گزارش ژئوتکنیک ارائه شده مشخص شد خاک منطقه از نوع سست می باشد و برای قرار دادن سازه بر روی آن نیاز به احداث شمع های 40 متری در زیر پی می باشد لیکن در ادامه طراحی پس از آنکه گزارش زئو تکنیک مورد ارزیابی دقیق تری قرار گرفت و گمانه هایی در محل زده شد، مشخص گردید که گزارش اولیه با توجه به تغییر سایت مخزن فاقد اعتبار می باشد و با انجام مطالعات تکمیلی مشخص گردید تا جنس خاک تا ارتفاع 8 متری سطح زمین از نوع سخت بوده و در زیر این لایه ها لایه ضعیف مارن و لای قرار داشته است. پس از آن با تغییر ابعاد پی و بهینه یابی ابعاد و مشخصات خاک در ارتباط با یکدیگر، گزینه ای مطرح شد که نیاز به شمع را از بین می برد.</a:t>
            </a:r>
          </a:p>
          <a:p>
            <a:pPr algn="r" rtl="1"/>
            <a:endParaRPr lang="fa-IR" sz="2400" dirty="0">
              <a:cs typeface="B Nazanin" pitchFamily="2" charset="-78"/>
            </a:endParaRPr>
          </a:p>
        </p:txBody>
      </p:sp>
      <p:pic>
        <p:nvPicPr>
          <p:cNvPr id="6"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
            <a:ext cx="1963419" cy="1268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1" descr="Ar3 copy"/>
          <p:cNvPicPr>
            <a:picLocks noChangeAspect="1" noChangeArrowheads="1"/>
          </p:cNvPicPr>
          <p:nvPr/>
        </p:nvPicPr>
        <p:blipFill>
          <a:blip r:embed="rId3" cstate="print">
            <a:lum contrast="-28000"/>
            <a:extLst>
              <a:ext uri="{28A0092B-C50C-407E-A947-70E740481C1C}">
                <a14:useLocalDpi xmlns:a14="http://schemas.microsoft.com/office/drawing/2010/main" val="0"/>
              </a:ext>
            </a:extLst>
          </a:blip>
          <a:srcRect/>
          <a:stretch>
            <a:fillRect/>
          </a:stretch>
        </p:blipFill>
        <p:spPr bwMode="auto">
          <a:xfrm>
            <a:off x="1963418" y="1"/>
            <a:ext cx="1161344" cy="1280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7637438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27985" y="228600"/>
            <a:ext cx="4338063" cy="990600"/>
          </a:xfrm>
        </p:spPr>
        <p:txBody>
          <a:bodyPr vert="horz" anchor="ctr">
            <a:normAutofit/>
          </a:bodyPr>
          <a:lstStyle/>
          <a:p>
            <a:pPr algn="r"/>
            <a:r>
              <a:rPr lang="fa-IR" sz="3600" b="1" dirty="0" smtClean="0">
                <a:cs typeface="B Nazanin" pitchFamily="2" charset="-78"/>
              </a:rPr>
              <a:t>مسائل ژئوتکنیکی:</a:t>
            </a:r>
            <a:endParaRPr lang="en-US" sz="3600" b="1" dirty="0">
              <a:cs typeface="B Nazanin" pitchFamily="2" charset="-78"/>
            </a:endParaRPr>
          </a:p>
        </p:txBody>
      </p:sp>
      <p:sp>
        <p:nvSpPr>
          <p:cNvPr id="3" name="Content Placeholder 2"/>
          <p:cNvSpPr>
            <a:spLocks noGrp="1"/>
          </p:cNvSpPr>
          <p:nvPr>
            <p:ph sz="quarter" idx="1"/>
          </p:nvPr>
        </p:nvSpPr>
        <p:spPr>
          <a:xfrm>
            <a:off x="612648" y="1600200"/>
            <a:ext cx="8153400" cy="5069160"/>
          </a:xfrm>
        </p:spPr>
        <p:txBody>
          <a:bodyPr vert="horz">
            <a:noAutofit/>
          </a:bodyPr>
          <a:lstStyle/>
          <a:p>
            <a:pPr algn="just" rtl="1">
              <a:lnSpc>
                <a:spcPct val="150000"/>
              </a:lnSpc>
            </a:pPr>
            <a:r>
              <a:rPr lang="fa-IR" sz="2400" dirty="0" smtClean="0">
                <a:cs typeface="B Nazanin" pitchFamily="2" charset="-78"/>
              </a:rPr>
              <a:t>نوع زمین با توجه به آزمایش سرعت موج برشی و نیز با معیار های آیین نامه 2800 در مرز رده </a:t>
            </a:r>
            <a:r>
              <a:rPr lang="en-US" sz="2400" dirty="0" smtClean="0">
                <a:cs typeface="B Nazanin" pitchFamily="2" charset="-78"/>
              </a:rPr>
              <a:t>II</a:t>
            </a:r>
            <a:r>
              <a:rPr lang="fa-IR" sz="2400" dirty="0" smtClean="0">
                <a:cs typeface="B Nazanin" pitchFamily="2" charset="-78"/>
              </a:rPr>
              <a:t> و </a:t>
            </a:r>
            <a:r>
              <a:rPr lang="en-US" sz="2400" dirty="0" smtClean="0">
                <a:cs typeface="B Nazanin" pitchFamily="2" charset="-78"/>
              </a:rPr>
              <a:t>III</a:t>
            </a:r>
            <a:r>
              <a:rPr lang="fa-IR" sz="2400" dirty="0" smtClean="0">
                <a:cs typeface="B Nazanin" pitchFamily="2" charset="-78"/>
              </a:rPr>
              <a:t> قرار گرفت که با توجه به اهمیت مخزن و توصیه مشاور ژئوتکنیک در محاسبات بار زلزله نوع </a:t>
            </a:r>
            <a:r>
              <a:rPr lang="en-US" sz="2400" dirty="0" smtClean="0">
                <a:cs typeface="B Nazanin" pitchFamily="2" charset="-78"/>
              </a:rPr>
              <a:t>III</a:t>
            </a:r>
            <a:r>
              <a:rPr lang="fa-IR" sz="2400" dirty="0" smtClean="0">
                <a:cs typeface="B Nazanin" pitchFamily="2" charset="-78"/>
              </a:rPr>
              <a:t> در نظر گرفته شد.</a:t>
            </a:r>
          </a:p>
          <a:p>
            <a:pPr algn="r" rtl="1"/>
            <a:endParaRPr lang="fa-IR" sz="2400" dirty="0">
              <a:cs typeface="B Nazanin" pitchFamily="2" charset="-78"/>
            </a:endParaRPr>
          </a:p>
        </p:txBody>
      </p:sp>
      <p:pic>
        <p:nvPicPr>
          <p:cNvPr id="6"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
            <a:ext cx="1963419" cy="1268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descr="DSC00205.JPG"/>
          <p:cNvPicPr>
            <a:picLocks noChangeAspect="1"/>
          </p:cNvPicPr>
          <p:nvPr/>
        </p:nvPicPr>
        <p:blipFill>
          <a:blip r:embed="rId3" cstate="email"/>
          <a:stretch>
            <a:fillRect/>
          </a:stretch>
        </p:blipFill>
        <p:spPr>
          <a:xfrm>
            <a:off x="298004" y="3573016"/>
            <a:ext cx="3962400" cy="2971800"/>
          </a:xfrm>
          <a:prstGeom prst="rect">
            <a:avLst/>
          </a:prstGeom>
          <a:ln w="38100" cap="sq">
            <a:noFill/>
            <a:prstDash val="solid"/>
            <a:miter lim="800000"/>
          </a:ln>
          <a:effectLst>
            <a:outerShdw blurRad="50800" dist="38100" dir="2700000" algn="tl" rotWithShape="0">
              <a:srgbClr val="000000">
                <a:alpha val="43000"/>
              </a:srgbClr>
            </a:outerShdw>
          </a:effectLst>
        </p:spPr>
      </p:pic>
      <p:pic>
        <p:nvPicPr>
          <p:cNvPr id="9" name="Picture 8" descr="D:\MONAGHESAT\kish\04.jpeg"/>
          <p:cNvPicPr>
            <a:picLocks noChangeAspect="1" noChangeArrowheads="1"/>
          </p:cNvPicPr>
          <p:nvPr/>
        </p:nvPicPr>
        <p:blipFill>
          <a:blip r:embed="rId4" cstate="email"/>
          <a:stretch>
            <a:fillRect/>
          </a:stretch>
        </p:blipFill>
        <p:spPr bwMode="auto">
          <a:xfrm>
            <a:off x="4717604" y="3573016"/>
            <a:ext cx="4174876" cy="2971800"/>
          </a:xfrm>
          <a:prstGeom prst="rect">
            <a:avLst/>
          </a:prstGeom>
          <a:ln w="38100" cap="sq">
            <a:noFill/>
            <a:prstDash val="solid"/>
            <a:miter lim="800000"/>
          </a:ln>
          <a:effectLst>
            <a:outerShdw blurRad="50800" dist="38100" dir="2700000" algn="tl" rotWithShape="0">
              <a:srgbClr val="000000">
                <a:alpha val="43000"/>
              </a:srgbClr>
            </a:outerShdw>
          </a:effectLst>
        </p:spPr>
      </p:pic>
      <p:pic>
        <p:nvPicPr>
          <p:cNvPr id="10" name="Picture 1" descr="Ar3 copy"/>
          <p:cNvPicPr>
            <a:picLocks noChangeAspect="1" noChangeArrowheads="1"/>
          </p:cNvPicPr>
          <p:nvPr/>
        </p:nvPicPr>
        <p:blipFill>
          <a:blip r:embed="rId5" cstate="print">
            <a:lum contrast="-28000"/>
            <a:extLst>
              <a:ext uri="{28A0092B-C50C-407E-A947-70E740481C1C}">
                <a14:useLocalDpi xmlns:a14="http://schemas.microsoft.com/office/drawing/2010/main" val="0"/>
              </a:ext>
            </a:extLst>
          </a:blip>
          <a:srcRect/>
          <a:stretch>
            <a:fillRect/>
          </a:stretch>
        </p:blipFill>
        <p:spPr bwMode="auto">
          <a:xfrm>
            <a:off x="1963418" y="1"/>
            <a:ext cx="1161344" cy="1280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262750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00192" y="228600"/>
            <a:ext cx="2465856" cy="990600"/>
          </a:xfrm>
        </p:spPr>
        <p:txBody>
          <a:bodyPr>
            <a:normAutofit/>
          </a:bodyPr>
          <a:lstStyle/>
          <a:p>
            <a:pPr algn="r"/>
            <a:r>
              <a:rPr lang="fa-IR" sz="3600" b="1" dirty="0" smtClean="0">
                <a:cs typeface="B Nazanin" pitchFamily="2" charset="-78"/>
              </a:rPr>
              <a:t>بار گذاری:</a:t>
            </a:r>
            <a:endParaRPr lang="en-US" sz="3600" b="1" dirty="0">
              <a:cs typeface="B Nazanin" pitchFamily="2" charset="-78"/>
            </a:endParaRPr>
          </a:p>
        </p:txBody>
      </p:sp>
      <p:sp>
        <p:nvSpPr>
          <p:cNvPr id="3" name="Content Placeholder 2"/>
          <p:cNvSpPr>
            <a:spLocks noGrp="1"/>
          </p:cNvSpPr>
          <p:nvPr>
            <p:ph sz="quarter" idx="1"/>
          </p:nvPr>
        </p:nvSpPr>
        <p:spPr>
          <a:xfrm>
            <a:off x="539552" y="1556792"/>
            <a:ext cx="8153400" cy="1368152"/>
          </a:xfrm>
        </p:spPr>
        <p:txBody>
          <a:bodyPr>
            <a:normAutofit/>
          </a:bodyPr>
          <a:lstStyle/>
          <a:p>
            <a:pPr marL="0" indent="0" algn="just" rtl="1">
              <a:buNone/>
            </a:pPr>
            <a:r>
              <a:rPr lang="fa-IR" sz="2400" dirty="0">
                <a:cs typeface="B Nazanin" pitchFamily="2" charset="-78"/>
              </a:rPr>
              <a:t>در آناليز اين سازه براي بارگذاري بارهاي </a:t>
            </a:r>
            <a:r>
              <a:rPr lang="fa-IR" sz="2400" dirty="0" smtClean="0">
                <a:cs typeface="B Nazanin" pitchFamily="2" charset="-78"/>
              </a:rPr>
              <a:t>ثقلي و باد از آيين نامه مبحث </a:t>
            </a:r>
            <a:r>
              <a:rPr lang="fa-IR" sz="2400" dirty="0">
                <a:cs typeface="B Nazanin" pitchFamily="2" charset="-78"/>
              </a:rPr>
              <a:t>ششم </a:t>
            </a:r>
            <a:r>
              <a:rPr lang="fa-IR" sz="2400" dirty="0" smtClean="0">
                <a:cs typeface="B Nazanin" pitchFamily="2" charset="-78"/>
              </a:rPr>
              <a:t>و </a:t>
            </a:r>
            <a:r>
              <a:rPr lang="fa-IR" sz="2400" dirty="0">
                <a:cs typeface="B Nazanin" pitchFamily="2" charset="-78"/>
              </a:rPr>
              <a:t>براي بارگذاري زلزله از آیین نامة طراحی ساختمانها در برابر بازنگری آیین نامة طراحی ساختمانها در برابر </a:t>
            </a:r>
            <a:r>
              <a:rPr lang="fa-IR" sz="2400" dirty="0" smtClean="0">
                <a:cs typeface="B Nazanin" pitchFamily="2" charset="-78"/>
              </a:rPr>
              <a:t>زلزله </a:t>
            </a:r>
            <a:r>
              <a:rPr lang="fa-IR" sz="2400" dirty="0">
                <a:cs typeface="B Nazanin" pitchFamily="2" charset="-78"/>
              </a:rPr>
              <a:t>استاندارد 2800 </a:t>
            </a:r>
            <a:r>
              <a:rPr lang="fa-IR" sz="2400" dirty="0" smtClean="0">
                <a:cs typeface="B Nazanin" pitchFamily="2" charset="-78"/>
              </a:rPr>
              <a:t>و</a:t>
            </a:r>
            <a:r>
              <a:rPr lang="en-US" sz="2000" dirty="0" smtClean="0">
                <a:cs typeface="B Nazanin" pitchFamily="2" charset="-78"/>
              </a:rPr>
              <a:t>ACI-371</a:t>
            </a:r>
            <a:r>
              <a:rPr lang="en-US" sz="2400" dirty="0" smtClean="0">
                <a:cs typeface="B Nazanin" pitchFamily="2" charset="-78"/>
              </a:rPr>
              <a:t> </a:t>
            </a:r>
            <a:r>
              <a:rPr lang="fa-IR" sz="2400" dirty="0" smtClean="0">
                <a:cs typeface="B Nazanin" pitchFamily="2" charset="-78"/>
              </a:rPr>
              <a:t> استفاده </a:t>
            </a:r>
            <a:r>
              <a:rPr lang="fa-IR" sz="2400" dirty="0">
                <a:cs typeface="B Nazanin" pitchFamily="2" charset="-78"/>
              </a:rPr>
              <a:t>شده است</a:t>
            </a:r>
            <a:endParaRPr lang="fa-IR" sz="2400" dirty="0" smtClean="0">
              <a:cs typeface="B Nazanin" pitchFamily="2" charset="-78"/>
            </a:endParaRPr>
          </a:p>
        </p:txBody>
      </p:sp>
      <p:sp>
        <p:nvSpPr>
          <p:cNvPr id="11" name="Content Placeholder 2"/>
          <p:cNvSpPr txBox="1">
            <a:spLocks/>
          </p:cNvSpPr>
          <p:nvPr/>
        </p:nvSpPr>
        <p:spPr>
          <a:xfrm>
            <a:off x="539552" y="2780928"/>
            <a:ext cx="8153400" cy="648072"/>
          </a:xfrm>
          <a:prstGeom prst="rect">
            <a:avLst/>
          </a:prstGeom>
        </p:spPr>
        <p:txBody>
          <a:bodyPr vert="horz">
            <a:norm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lgn="just" rtl="1">
              <a:buNone/>
            </a:pPr>
            <a:r>
              <a:rPr lang="fa-IR" sz="2400" dirty="0" smtClean="0">
                <a:cs typeface="B Nazanin" pitchFamily="2" charset="-78"/>
              </a:rPr>
              <a:t>بارهای وارده بر سازه بدین شرح است:</a:t>
            </a:r>
          </a:p>
        </p:txBody>
      </p:sp>
      <p:sp>
        <p:nvSpPr>
          <p:cNvPr id="13" name="Content Placeholder 2"/>
          <p:cNvSpPr txBox="1">
            <a:spLocks/>
          </p:cNvSpPr>
          <p:nvPr/>
        </p:nvSpPr>
        <p:spPr>
          <a:xfrm>
            <a:off x="9036496" y="3501008"/>
            <a:ext cx="3544888" cy="3004228"/>
          </a:xfrm>
          <a:prstGeom prst="rect">
            <a:avLst/>
          </a:prstGeom>
        </p:spPr>
        <p:txBody>
          <a:bodyPr vert="horz">
            <a:normAutofit fontScale="85000" lnSpcReduction="20000"/>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514350" indent="-514350" algn="just" rtl="1">
              <a:buFont typeface="+mj-lt"/>
              <a:buAutoNum type="arabicParenR"/>
            </a:pPr>
            <a:r>
              <a:rPr lang="fa-IR" sz="2400" b="1" dirty="0" smtClean="0">
                <a:cs typeface="B Nazanin" pitchFamily="2" charset="-78"/>
              </a:rPr>
              <a:t>بار مرده</a:t>
            </a:r>
          </a:p>
          <a:p>
            <a:pPr marL="514350" indent="-514350" algn="just" rtl="1">
              <a:buFont typeface="+mj-lt"/>
              <a:buAutoNum type="arabicParenR"/>
            </a:pPr>
            <a:r>
              <a:rPr lang="fa-IR" sz="2400" b="1" dirty="0" smtClean="0">
                <a:cs typeface="B Nazanin" pitchFamily="2" charset="-78"/>
              </a:rPr>
              <a:t>بار زنده بام، راهروها</a:t>
            </a:r>
          </a:p>
          <a:p>
            <a:pPr marL="514350" indent="-514350" algn="just" rtl="1">
              <a:buFont typeface="+mj-lt"/>
              <a:buAutoNum type="arabicParenR"/>
            </a:pPr>
            <a:r>
              <a:rPr lang="fa-IR" sz="2400" b="1" dirty="0" smtClean="0">
                <a:cs typeface="B Nazanin" pitchFamily="2" charset="-78"/>
              </a:rPr>
              <a:t>بار برف</a:t>
            </a:r>
          </a:p>
          <a:p>
            <a:pPr marL="514350" indent="-514350" algn="just" rtl="1">
              <a:buFont typeface="+mj-lt"/>
              <a:buAutoNum type="arabicParenR"/>
            </a:pPr>
            <a:r>
              <a:rPr lang="fa-IR" sz="2400" b="1" dirty="0" smtClean="0">
                <a:cs typeface="B Nazanin" pitchFamily="2" charset="-78"/>
              </a:rPr>
              <a:t>بار استاتیک آب</a:t>
            </a:r>
          </a:p>
          <a:p>
            <a:pPr marL="514350" indent="-514350" algn="just" rtl="1">
              <a:buFont typeface="+mj-lt"/>
              <a:buAutoNum type="arabicParenR"/>
            </a:pPr>
            <a:r>
              <a:rPr lang="fa-IR" sz="2400" b="1" dirty="0">
                <a:cs typeface="B Nazanin" pitchFamily="2" charset="-78"/>
              </a:rPr>
              <a:t>بار استاتیک </a:t>
            </a:r>
            <a:r>
              <a:rPr lang="fa-IR" sz="2400" b="1" dirty="0" smtClean="0">
                <a:cs typeface="B Nazanin" pitchFamily="2" charset="-78"/>
              </a:rPr>
              <a:t>خاک روی پی</a:t>
            </a:r>
          </a:p>
          <a:p>
            <a:pPr marL="514350" indent="-514350" algn="just" rtl="1">
              <a:buFont typeface="+mj-lt"/>
              <a:buAutoNum type="arabicParenR"/>
            </a:pPr>
            <a:r>
              <a:rPr lang="fa-IR" sz="2400" b="1" dirty="0" smtClean="0">
                <a:cs typeface="B Nazanin" pitchFamily="2" charset="-78"/>
              </a:rPr>
              <a:t>بار زلزله</a:t>
            </a:r>
            <a:endParaRPr lang="en-US" sz="2400" b="1" dirty="0" smtClean="0">
              <a:cs typeface="B Nazanin" pitchFamily="2" charset="-78"/>
            </a:endParaRPr>
          </a:p>
          <a:p>
            <a:pPr marL="514350" indent="-514350" algn="just" rtl="1">
              <a:buFont typeface="+mj-lt"/>
              <a:buAutoNum type="arabicParenR"/>
            </a:pPr>
            <a:r>
              <a:rPr lang="fa-IR" sz="2400" b="1" dirty="0" smtClean="0">
                <a:cs typeface="B Nazanin" pitchFamily="2" charset="-78"/>
              </a:rPr>
              <a:t>بار زلزله قائم</a:t>
            </a:r>
          </a:p>
          <a:p>
            <a:pPr marL="514350" indent="-514350" algn="just" rtl="1">
              <a:buFont typeface="+mj-lt"/>
              <a:buAutoNum type="arabicParenR"/>
            </a:pPr>
            <a:r>
              <a:rPr lang="fa-IR" sz="2400" b="1" dirty="0" smtClean="0">
                <a:cs typeface="B Nazanin" pitchFamily="2" charset="-78"/>
              </a:rPr>
              <a:t>بار دینامیک آب</a:t>
            </a:r>
          </a:p>
          <a:p>
            <a:pPr marL="514350" indent="-514350" algn="just" rtl="1">
              <a:buFont typeface="+mj-lt"/>
              <a:buAutoNum type="arabicParenR"/>
            </a:pPr>
            <a:r>
              <a:rPr lang="fa-IR" sz="2400" b="1" dirty="0" smtClean="0">
                <a:cs typeface="B Nazanin" pitchFamily="2" charset="-78"/>
              </a:rPr>
              <a:t>بار باد</a:t>
            </a:r>
            <a:endParaRPr lang="en-US" sz="2400" b="1" dirty="0" smtClean="0">
              <a:cs typeface="B Nazanin" pitchFamily="2" charset="-78"/>
            </a:endParaRPr>
          </a:p>
          <a:p>
            <a:pPr marL="0" indent="0" algn="just" rtl="1">
              <a:buNone/>
            </a:pPr>
            <a:endParaRPr lang="fa-IR" sz="2400" dirty="0" smtClean="0">
              <a:cs typeface="B Nazanin" pitchFamily="2" charset="-78"/>
            </a:endParaRPr>
          </a:p>
        </p:txBody>
      </p:sp>
      <p:pic>
        <p:nvPicPr>
          <p:cNvPr id="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
            <a:ext cx="1963419" cy="1268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 name="Object 3"/>
          <p:cNvGraphicFramePr>
            <a:graphicFrameLocks noChangeAspect="1"/>
          </p:cNvGraphicFramePr>
          <p:nvPr>
            <p:extLst>
              <p:ext uri="{D42A27DB-BD31-4B8C-83A1-F6EECF244321}">
                <p14:modId xmlns:p14="http://schemas.microsoft.com/office/powerpoint/2010/main" val="1125614272"/>
              </p:ext>
            </p:extLst>
          </p:nvPr>
        </p:nvGraphicFramePr>
        <p:xfrm>
          <a:off x="1390650" y="2743200"/>
          <a:ext cx="6889750" cy="3995738"/>
        </p:xfrm>
        <a:graphic>
          <a:graphicData uri="http://schemas.openxmlformats.org/presentationml/2006/ole">
            <mc:AlternateContent xmlns:mc="http://schemas.openxmlformats.org/markup-compatibility/2006">
              <mc:Choice xmlns:v="urn:schemas-microsoft-com:vml" Requires="v">
                <p:oleObj spid="_x0000_s7185" name="Visio" r:id="rId4" imgW="4495865" imgH="2609178" progId="Visio.Drawing.11">
                  <p:embed/>
                </p:oleObj>
              </mc:Choice>
              <mc:Fallback>
                <p:oleObj name="Visio" r:id="rId4" imgW="4495865" imgH="2609178" progId="Visio.Drawing.11">
                  <p:embed/>
                  <p:pic>
                    <p:nvPicPr>
                      <p:cNvPr id="0" name=""/>
                      <p:cNvPicPr/>
                      <p:nvPr/>
                    </p:nvPicPr>
                    <p:blipFill>
                      <a:blip r:embed="rId5"/>
                      <a:stretch>
                        <a:fillRect/>
                      </a:stretch>
                    </p:blipFill>
                    <p:spPr>
                      <a:xfrm>
                        <a:off x="1390650" y="2743200"/>
                        <a:ext cx="6889750" cy="3995738"/>
                      </a:xfrm>
                      <a:prstGeom prst="rect">
                        <a:avLst/>
                      </a:prstGeom>
                    </p:spPr>
                  </p:pic>
                </p:oleObj>
              </mc:Fallback>
            </mc:AlternateContent>
          </a:graphicData>
        </a:graphic>
      </p:graphicFrame>
      <p:pic>
        <p:nvPicPr>
          <p:cNvPr id="8" name="Picture 1" descr="Ar3 copy"/>
          <p:cNvPicPr>
            <a:picLocks noChangeAspect="1" noChangeArrowheads="1"/>
          </p:cNvPicPr>
          <p:nvPr/>
        </p:nvPicPr>
        <p:blipFill>
          <a:blip r:embed="rId6" cstate="print">
            <a:lum contrast="-28000"/>
            <a:extLst>
              <a:ext uri="{28A0092B-C50C-407E-A947-70E740481C1C}">
                <a14:useLocalDpi xmlns:a14="http://schemas.microsoft.com/office/drawing/2010/main" val="0"/>
              </a:ext>
            </a:extLst>
          </a:blip>
          <a:srcRect/>
          <a:stretch>
            <a:fillRect/>
          </a:stretch>
        </p:blipFill>
        <p:spPr bwMode="auto">
          <a:xfrm>
            <a:off x="1963418" y="1"/>
            <a:ext cx="1161344" cy="1280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8014991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64088" y="228600"/>
            <a:ext cx="3401960" cy="990600"/>
          </a:xfrm>
        </p:spPr>
        <p:txBody>
          <a:bodyPr>
            <a:normAutofit/>
          </a:bodyPr>
          <a:lstStyle/>
          <a:p>
            <a:pPr algn="r"/>
            <a:r>
              <a:rPr lang="fa-IR" sz="3600" b="1" dirty="0" smtClean="0">
                <a:cs typeface="B Nazanin" pitchFamily="2" charset="-78"/>
              </a:rPr>
              <a:t>بارگذاری- بار زلزله:</a:t>
            </a:r>
            <a:endParaRPr lang="en-US" sz="3600" b="1" dirty="0">
              <a:cs typeface="B Nazanin" pitchFamily="2" charset="-78"/>
            </a:endParaRPr>
          </a:p>
        </p:txBody>
      </p:sp>
      <p:sp>
        <p:nvSpPr>
          <p:cNvPr id="3" name="Content Placeholder 2"/>
          <p:cNvSpPr>
            <a:spLocks noGrp="1"/>
          </p:cNvSpPr>
          <p:nvPr>
            <p:ph sz="quarter" idx="1"/>
          </p:nvPr>
        </p:nvSpPr>
        <p:spPr>
          <a:xfrm>
            <a:off x="539552" y="1556792"/>
            <a:ext cx="8153400" cy="1944216"/>
          </a:xfrm>
        </p:spPr>
        <p:txBody>
          <a:bodyPr>
            <a:normAutofit/>
          </a:bodyPr>
          <a:lstStyle/>
          <a:p>
            <a:pPr marL="0" indent="0" algn="just" rtl="1">
              <a:buNone/>
            </a:pPr>
            <a:r>
              <a:rPr lang="fa-IR" sz="2400" dirty="0" smtClean="0">
                <a:cs typeface="B Nazanin" pitchFamily="2" charset="-78"/>
              </a:rPr>
              <a:t>یکی از مسائل اساسی در نیروهای وارده ناشی از زلزله بر سازه های نگهدارنده سیالات اندرکنش سازه و سیال می باشد. در کاربردهای مهندسی سیال تحت اثر نیروی زلزله به دو قسمت جرم صلب و جرم مواج تقسیم می گردد. جرم صلب با سازه نوسان می کند و جرم مواج با پریود بیشتری نوسان می کند. نیروی زلزله سیال برآیند نوسان این دو جرم می باشد.</a:t>
            </a:r>
          </a:p>
          <a:p>
            <a:pPr marL="0" indent="0" algn="just" rtl="1">
              <a:buNone/>
            </a:pPr>
            <a:endParaRPr lang="fa-IR" sz="2400" dirty="0" smtClean="0">
              <a:solidFill>
                <a:schemeClr val="accent1">
                  <a:lumMod val="60000"/>
                  <a:lumOff val="40000"/>
                </a:schemeClr>
              </a:solidFill>
              <a:cs typeface="B Nazanin" pitchFamily="2" charset="-78"/>
            </a:endParaRPr>
          </a:p>
          <a:p>
            <a:pPr marL="0" indent="0" algn="just" rtl="1">
              <a:buNone/>
            </a:pPr>
            <a:endParaRPr lang="fa-IR" sz="2400" dirty="0" smtClean="0">
              <a:solidFill>
                <a:schemeClr val="accent1">
                  <a:lumMod val="60000"/>
                  <a:lumOff val="40000"/>
                </a:schemeClr>
              </a:solidFill>
              <a:cs typeface="B Nazanin" pitchFamily="2" charset="-78"/>
            </a:endParaRPr>
          </a:p>
        </p:txBody>
      </p:sp>
      <p:pic>
        <p:nvPicPr>
          <p:cNvPr id="8"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
            <a:ext cx="1963419" cy="1268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rotWithShape="1">
          <a:blip r:embed="rId3" cstate="print">
            <a:duotone>
              <a:prstClr val="black"/>
              <a:srgbClr val="D9C3A5">
                <a:tint val="50000"/>
                <a:satMod val="180000"/>
              </a:srgbClr>
            </a:duotone>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7986" r="12286"/>
          <a:stretch/>
        </p:blipFill>
        <p:spPr bwMode="auto">
          <a:xfrm>
            <a:off x="611559" y="3356992"/>
            <a:ext cx="3515335" cy="1838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5" cstate="print">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4067944" y="3356992"/>
            <a:ext cx="4412539" cy="2003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7" name="Picture 5"/>
          <p:cNvPicPr>
            <a:picLocks noChangeAspect="1" noChangeArrowheads="1"/>
          </p:cNvPicPr>
          <p:nvPr/>
        </p:nvPicPr>
        <p:blipFill rotWithShape="1">
          <a:blip r:embed="rId6" cstate="print">
            <a:duotone>
              <a:prstClr val="black"/>
              <a:srgbClr val="D9C3A5">
                <a:tint val="50000"/>
                <a:satMod val="180000"/>
              </a:srgbClr>
            </a:duotone>
            <a:extLst>
              <a:ext uri="{28A0092B-C50C-407E-A947-70E740481C1C}">
                <a14:useLocalDpi xmlns:a14="http://schemas.microsoft.com/office/drawing/2010/main" val="0"/>
              </a:ext>
            </a:extLst>
          </a:blip>
          <a:srcRect l="6040" r="10833"/>
          <a:stretch/>
        </p:blipFill>
        <p:spPr bwMode="auto">
          <a:xfrm>
            <a:off x="2305120" y="5146227"/>
            <a:ext cx="2484000" cy="17038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1" descr="Ar3 copy"/>
          <p:cNvPicPr>
            <a:picLocks noChangeAspect="1" noChangeArrowheads="1"/>
          </p:cNvPicPr>
          <p:nvPr/>
        </p:nvPicPr>
        <p:blipFill>
          <a:blip r:embed="rId7" cstate="print">
            <a:lum contrast="-28000"/>
            <a:extLst>
              <a:ext uri="{28A0092B-C50C-407E-A947-70E740481C1C}">
                <a14:useLocalDpi xmlns:a14="http://schemas.microsoft.com/office/drawing/2010/main" val="0"/>
              </a:ext>
            </a:extLst>
          </a:blip>
          <a:srcRect/>
          <a:stretch>
            <a:fillRect/>
          </a:stretch>
        </p:blipFill>
        <p:spPr bwMode="auto">
          <a:xfrm>
            <a:off x="1963418" y="1"/>
            <a:ext cx="1161344" cy="1280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7955022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64088" y="228600"/>
            <a:ext cx="3401960" cy="990600"/>
          </a:xfrm>
        </p:spPr>
        <p:txBody>
          <a:bodyPr>
            <a:normAutofit/>
          </a:bodyPr>
          <a:lstStyle/>
          <a:p>
            <a:pPr algn="r"/>
            <a:r>
              <a:rPr lang="fa-IR" sz="3600" b="1" dirty="0" smtClean="0">
                <a:cs typeface="B Nazanin" pitchFamily="2" charset="-78"/>
              </a:rPr>
              <a:t>بارگذاری -بار زلزله:</a:t>
            </a:r>
            <a:endParaRPr lang="en-US" sz="3600" b="1" dirty="0">
              <a:cs typeface="B Nazanin" pitchFamily="2" charset="-78"/>
            </a:endParaRPr>
          </a:p>
        </p:txBody>
      </p:sp>
      <p:sp>
        <p:nvSpPr>
          <p:cNvPr id="3" name="Content Placeholder 2"/>
          <p:cNvSpPr>
            <a:spLocks noGrp="1"/>
          </p:cNvSpPr>
          <p:nvPr>
            <p:ph sz="quarter" idx="1"/>
          </p:nvPr>
        </p:nvSpPr>
        <p:spPr>
          <a:xfrm>
            <a:off x="539552" y="1556792"/>
            <a:ext cx="8153400" cy="1656184"/>
          </a:xfrm>
        </p:spPr>
        <p:txBody>
          <a:bodyPr>
            <a:normAutofit/>
          </a:bodyPr>
          <a:lstStyle/>
          <a:p>
            <a:pPr marL="0" indent="0" algn="just" rtl="1">
              <a:buNone/>
            </a:pPr>
            <a:r>
              <a:rPr lang="fa-IR" sz="2400" dirty="0">
                <a:cs typeface="B Nazanin" pitchFamily="2" charset="-78"/>
              </a:rPr>
              <a:t>در آناليز اين سازه </a:t>
            </a:r>
            <a:r>
              <a:rPr lang="fa-IR" sz="2400" dirty="0" smtClean="0">
                <a:cs typeface="B Nazanin" pitchFamily="2" charset="-78"/>
              </a:rPr>
              <a:t>از روش های تحلیل دینامیکی طیفی بر اساس آیین نامه </a:t>
            </a:r>
            <a:r>
              <a:rPr lang="en-US" sz="2400" dirty="0" smtClean="0">
                <a:cs typeface="B Nazanin" pitchFamily="2" charset="-78"/>
              </a:rPr>
              <a:t>ACI-371</a:t>
            </a:r>
            <a:r>
              <a:rPr lang="fa-IR" sz="2400" dirty="0" smtClean="0">
                <a:cs typeface="B Nazanin" pitchFamily="2" charset="-78"/>
              </a:rPr>
              <a:t> مخصوص مخازن هوایی بتنی استفاده شده است.</a:t>
            </a:r>
          </a:p>
          <a:p>
            <a:pPr marL="0" indent="0" algn="just" rtl="1">
              <a:buNone/>
            </a:pPr>
            <a:r>
              <a:rPr lang="fa-IR" sz="2400" dirty="0" smtClean="0">
                <a:cs typeface="B Nazanin" pitchFamily="2" charset="-78"/>
              </a:rPr>
              <a:t>بر اساس محاسبات انجام شده میزان برش پایه برای حالت های پر و خالی به صورت زیر می باشد:</a:t>
            </a:r>
          </a:p>
          <a:p>
            <a:pPr marL="0" indent="0" algn="just" rtl="1">
              <a:buNone/>
            </a:pPr>
            <a:endParaRPr lang="fa-IR" sz="2400" dirty="0" smtClean="0">
              <a:solidFill>
                <a:schemeClr val="accent1">
                  <a:lumMod val="60000"/>
                  <a:lumOff val="40000"/>
                </a:schemeClr>
              </a:solidFill>
              <a:cs typeface="B Nazanin" pitchFamily="2" charset="-78"/>
            </a:endParaRPr>
          </a:p>
          <a:p>
            <a:pPr marL="0" indent="0" algn="just" rtl="1">
              <a:buNone/>
            </a:pPr>
            <a:endParaRPr lang="fa-IR" sz="2400" dirty="0" smtClean="0">
              <a:solidFill>
                <a:schemeClr val="accent1">
                  <a:lumMod val="60000"/>
                  <a:lumOff val="40000"/>
                </a:schemeClr>
              </a:solidFill>
              <a:cs typeface="B Nazanin" pitchFamily="2" charset="-78"/>
            </a:endParaRPr>
          </a:p>
        </p:txBody>
      </p:sp>
      <p:sp>
        <p:nvSpPr>
          <p:cNvPr id="6" name="Content Placeholder 2"/>
          <p:cNvSpPr txBox="1">
            <a:spLocks/>
          </p:cNvSpPr>
          <p:nvPr/>
        </p:nvSpPr>
        <p:spPr>
          <a:xfrm>
            <a:off x="467544" y="3140968"/>
            <a:ext cx="8153400" cy="1512167"/>
          </a:xfrm>
          <a:prstGeom prst="rect">
            <a:avLst/>
          </a:prstGeom>
        </p:spPr>
        <p:txBody>
          <a:bodyPr vert="horz">
            <a:normAutofit lnSpcReduction="10000"/>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lgn="just" rtl="1">
              <a:buNone/>
            </a:pPr>
            <a:r>
              <a:rPr lang="fa-IR" sz="3400" dirty="0" smtClean="0">
                <a:cs typeface="B Nazanin" pitchFamily="2" charset="-78"/>
              </a:rPr>
              <a:t>حالت مخزن آب پر:</a:t>
            </a:r>
          </a:p>
          <a:p>
            <a:pPr marL="0" indent="0" rtl="1">
              <a:buNone/>
            </a:pPr>
            <a:r>
              <a:rPr lang="en-US" sz="2400" dirty="0"/>
              <a:t>T=1.02                   </a:t>
            </a:r>
            <a:r>
              <a:rPr lang="en-US" sz="2400" dirty="0" smtClean="0"/>
              <a:t>Cs</a:t>
            </a:r>
            <a:r>
              <a:rPr lang="en-US" sz="2400" dirty="0"/>
              <a:t>=.27              </a:t>
            </a:r>
          </a:p>
          <a:p>
            <a:pPr marL="0" indent="0" rtl="1">
              <a:buNone/>
            </a:pPr>
            <a:r>
              <a:rPr lang="en-US" sz="2400" dirty="0" smtClean="0"/>
              <a:t>= </a:t>
            </a:r>
            <a:r>
              <a:rPr lang="en-US" sz="2400" dirty="0"/>
              <a:t>989  </a:t>
            </a:r>
            <a:r>
              <a:rPr lang="fa-IR" sz="2400" dirty="0"/>
              <a:t>برش پايه ديناميكي</a:t>
            </a:r>
            <a:endParaRPr lang="en-US" sz="2400" dirty="0"/>
          </a:p>
          <a:p>
            <a:pPr marL="0" indent="0" algn="just" rtl="1">
              <a:buNone/>
            </a:pPr>
            <a:endParaRPr lang="fa-IR" sz="2400" dirty="0" smtClean="0">
              <a:solidFill>
                <a:schemeClr val="accent1">
                  <a:lumMod val="60000"/>
                  <a:lumOff val="40000"/>
                </a:schemeClr>
              </a:solidFill>
              <a:cs typeface="B Nazanin" pitchFamily="2" charset="-78"/>
            </a:endParaRPr>
          </a:p>
          <a:p>
            <a:pPr marL="0" indent="0" algn="just" rtl="1">
              <a:buNone/>
            </a:pPr>
            <a:endParaRPr lang="fa-IR" sz="2400" dirty="0" smtClean="0">
              <a:solidFill>
                <a:schemeClr val="accent1">
                  <a:lumMod val="60000"/>
                  <a:lumOff val="40000"/>
                </a:schemeClr>
              </a:solidFill>
              <a:cs typeface="B Nazanin" pitchFamily="2" charset="-78"/>
            </a:endParaRPr>
          </a:p>
        </p:txBody>
      </p:sp>
      <p:sp>
        <p:nvSpPr>
          <p:cNvPr id="4" name="Right Arrow 3"/>
          <p:cNvSpPr/>
          <p:nvPr/>
        </p:nvSpPr>
        <p:spPr>
          <a:xfrm>
            <a:off x="1779808" y="3825043"/>
            <a:ext cx="648072"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ontent Placeholder 2"/>
          <p:cNvSpPr txBox="1">
            <a:spLocks/>
          </p:cNvSpPr>
          <p:nvPr/>
        </p:nvSpPr>
        <p:spPr>
          <a:xfrm>
            <a:off x="602998" y="5013176"/>
            <a:ext cx="8153400" cy="1512167"/>
          </a:xfrm>
          <a:prstGeom prst="rect">
            <a:avLst/>
          </a:prstGeom>
        </p:spPr>
        <p:txBody>
          <a:bodyPr vert="horz">
            <a:normAutofit lnSpcReduction="10000"/>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lgn="just" rtl="1">
              <a:buNone/>
            </a:pPr>
            <a:r>
              <a:rPr lang="fa-IR" sz="3400" dirty="0" smtClean="0">
                <a:cs typeface="B Nazanin" pitchFamily="2" charset="-78"/>
              </a:rPr>
              <a:t>حالت مخزن آب خالی:</a:t>
            </a:r>
          </a:p>
          <a:p>
            <a:pPr marL="0" indent="0" rtl="1">
              <a:buNone/>
            </a:pPr>
            <a:r>
              <a:rPr lang="en-US" sz="2400" dirty="0" smtClean="0"/>
              <a:t>T=.79                  Cs=.32              </a:t>
            </a:r>
            <a:endParaRPr lang="en-US" sz="2400" dirty="0"/>
          </a:p>
          <a:p>
            <a:pPr marL="0" indent="0" rtl="1">
              <a:buNone/>
            </a:pPr>
            <a:r>
              <a:rPr lang="en-US" sz="2400" dirty="0" smtClean="0"/>
              <a:t>= 754 </a:t>
            </a:r>
            <a:r>
              <a:rPr lang="fa-IR" sz="2400" dirty="0"/>
              <a:t>برش پايه ديناميكي</a:t>
            </a:r>
            <a:endParaRPr lang="en-US" sz="2400" dirty="0"/>
          </a:p>
          <a:p>
            <a:pPr marL="0" indent="0" algn="just" rtl="1">
              <a:buNone/>
            </a:pPr>
            <a:endParaRPr lang="fa-IR" sz="2400" dirty="0" smtClean="0">
              <a:solidFill>
                <a:schemeClr val="accent1">
                  <a:lumMod val="60000"/>
                  <a:lumOff val="40000"/>
                </a:schemeClr>
              </a:solidFill>
              <a:cs typeface="B Nazanin" pitchFamily="2" charset="-78"/>
            </a:endParaRPr>
          </a:p>
          <a:p>
            <a:pPr marL="0" indent="0" algn="just" rtl="1">
              <a:buNone/>
            </a:pPr>
            <a:endParaRPr lang="fa-IR" sz="2400" dirty="0" smtClean="0">
              <a:solidFill>
                <a:schemeClr val="accent1">
                  <a:lumMod val="60000"/>
                  <a:lumOff val="40000"/>
                </a:schemeClr>
              </a:solidFill>
              <a:cs typeface="B Nazanin" pitchFamily="2" charset="-78"/>
            </a:endParaRPr>
          </a:p>
        </p:txBody>
      </p:sp>
      <p:sp>
        <p:nvSpPr>
          <p:cNvPr id="16" name="Right Arrow 15"/>
          <p:cNvSpPr/>
          <p:nvPr/>
        </p:nvSpPr>
        <p:spPr>
          <a:xfrm>
            <a:off x="1945162" y="5697251"/>
            <a:ext cx="648072"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
            <a:ext cx="1963419" cy="1268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1" descr="Ar3 copy"/>
          <p:cNvPicPr>
            <a:picLocks noChangeAspect="1" noChangeArrowheads="1"/>
          </p:cNvPicPr>
          <p:nvPr/>
        </p:nvPicPr>
        <p:blipFill>
          <a:blip r:embed="rId3" cstate="print">
            <a:lum contrast="-28000"/>
            <a:extLst>
              <a:ext uri="{28A0092B-C50C-407E-A947-70E740481C1C}">
                <a14:useLocalDpi xmlns:a14="http://schemas.microsoft.com/office/drawing/2010/main" val="0"/>
              </a:ext>
            </a:extLst>
          </a:blip>
          <a:srcRect/>
          <a:stretch>
            <a:fillRect/>
          </a:stretch>
        </p:blipFill>
        <p:spPr bwMode="auto">
          <a:xfrm>
            <a:off x="1963418" y="1"/>
            <a:ext cx="1161344" cy="1280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6975189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3" name="Picture 4" descr="EVV.bmp"/>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2791" b="98488" l="9984" r="89936">
                        <a14:foregroundMark x1="48068" y1="28953" x2="48068" y2="28953"/>
                        <a14:foregroundMark x1="48068" y1="28721" x2="49436" y2="6860"/>
                        <a14:foregroundMark x1="49436" y1="6860" x2="49436" y2="2791"/>
                      </a14:backgroundRemoval>
                    </a14:imgEffect>
                  </a14:imgLayer>
                </a14:imgProps>
              </a:ext>
              <a:ext uri="{28A0092B-C50C-407E-A947-70E740481C1C}">
                <a14:useLocalDpi xmlns:a14="http://schemas.microsoft.com/office/drawing/2010/main" val="0"/>
              </a:ext>
            </a:extLst>
          </a:blip>
          <a:srcRect/>
          <a:stretch>
            <a:fillRect/>
          </a:stretch>
        </p:blipFill>
        <p:spPr bwMode="auto">
          <a:xfrm>
            <a:off x="0" y="1784878"/>
            <a:ext cx="5758390" cy="4752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sz="quarter" idx="1"/>
          </p:nvPr>
        </p:nvSpPr>
        <p:spPr>
          <a:xfrm>
            <a:off x="323528" y="1556792"/>
            <a:ext cx="8369424" cy="1656184"/>
          </a:xfrm>
        </p:spPr>
        <p:txBody>
          <a:bodyPr>
            <a:normAutofit/>
          </a:bodyPr>
          <a:lstStyle/>
          <a:p>
            <a:pPr marL="0" indent="0" algn="r" rtl="1">
              <a:buNone/>
            </a:pPr>
            <a:r>
              <a:rPr lang="ar-SA" sz="2400" dirty="0">
                <a:cs typeface="B Nazanin" pitchFamily="2" charset="-78"/>
              </a:rPr>
              <a:t>طبق آئين نامه</a:t>
            </a:r>
            <a:r>
              <a:rPr lang="en-US" sz="2400" dirty="0" smtClean="0">
                <a:cs typeface="B Nazanin" pitchFamily="2" charset="-78"/>
              </a:rPr>
              <a:t>ACI 371-R</a:t>
            </a:r>
            <a:r>
              <a:rPr lang="ar-SA" sz="2400" dirty="0" smtClean="0">
                <a:cs typeface="B Nazanin" pitchFamily="2" charset="-78"/>
              </a:rPr>
              <a:t> </a:t>
            </a:r>
            <a:r>
              <a:rPr lang="ar-SA" sz="2400" dirty="0">
                <a:cs typeface="B Nazanin" pitchFamily="2" charset="-78"/>
              </a:rPr>
              <a:t>براي زلزله قائم داريم </a:t>
            </a:r>
            <a:r>
              <a:rPr lang="ar-SA" sz="2400" dirty="0" smtClean="0">
                <a:cs typeface="B Nazanin" pitchFamily="2" charset="-78"/>
              </a:rPr>
              <a:t>:</a:t>
            </a:r>
            <a:endParaRPr lang="en-US" sz="2400" dirty="0" smtClean="0">
              <a:cs typeface="B Nazanin" pitchFamily="2" charset="-78"/>
            </a:endParaRPr>
          </a:p>
          <a:p>
            <a:pPr marL="0" indent="0" algn="r" rtl="1">
              <a:buNone/>
            </a:pPr>
            <a:r>
              <a:rPr lang="ar-SA" sz="2400" dirty="0" smtClean="0">
                <a:cs typeface="B Nazanin" pitchFamily="2" charset="-78"/>
              </a:rPr>
              <a:t>اين </a:t>
            </a:r>
            <a:r>
              <a:rPr lang="ar-SA" sz="2400" dirty="0">
                <a:cs typeface="B Nazanin" pitchFamily="2" charset="-78"/>
              </a:rPr>
              <a:t>بار به صورت </a:t>
            </a:r>
            <a:r>
              <a:rPr lang="en-US" sz="2400" dirty="0" smtClean="0">
                <a:cs typeface="B Nazanin" pitchFamily="2" charset="-78"/>
              </a:rPr>
              <a:t>Gravity</a:t>
            </a:r>
            <a:r>
              <a:rPr lang="ar-SA" sz="2400" dirty="0" smtClean="0">
                <a:cs typeface="B Nazanin" pitchFamily="2" charset="-78"/>
              </a:rPr>
              <a:t> </a:t>
            </a:r>
            <a:r>
              <a:rPr lang="ar-SA" sz="2400" dirty="0">
                <a:cs typeface="B Nazanin" pitchFamily="2" charset="-78"/>
              </a:rPr>
              <a:t>در مدل </a:t>
            </a:r>
            <a:r>
              <a:rPr lang="fa-IR" sz="2400" dirty="0" smtClean="0">
                <a:cs typeface="B Nazanin" pitchFamily="2" charset="-78"/>
              </a:rPr>
              <a:t>در نظر گرفته</a:t>
            </a:r>
          </a:p>
          <a:p>
            <a:pPr marL="0" indent="0" algn="r" rtl="1">
              <a:buNone/>
            </a:pPr>
            <a:r>
              <a:rPr lang="ar-SA" sz="2400" dirty="0" smtClean="0">
                <a:cs typeface="B Nazanin" pitchFamily="2" charset="-78"/>
              </a:rPr>
              <a:t> </a:t>
            </a:r>
            <a:r>
              <a:rPr lang="ar-SA" sz="2400" dirty="0">
                <a:cs typeface="B Nazanin" pitchFamily="2" charset="-78"/>
              </a:rPr>
              <a:t>شده </a:t>
            </a:r>
            <a:r>
              <a:rPr lang="ar-SA" sz="2400" dirty="0" smtClean="0">
                <a:cs typeface="B Nazanin" pitchFamily="2" charset="-78"/>
              </a:rPr>
              <a:t>است</a:t>
            </a:r>
            <a:r>
              <a:rPr lang="en-US" sz="2400" dirty="0" smtClean="0">
                <a:cs typeface="B Nazanin" pitchFamily="2" charset="-78"/>
              </a:rPr>
              <a:t>.</a:t>
            </a:r>
            <a:endParaRPr lang="en-US" sz="2400" dirty="0">
              <a:cs typeface="B Nazanin" pitchFamily="2" charset="-78"/>
            </a:endParaRPr>
          </a:p>
        </p:txBody>
      </p:sp>
      <p:sp>
        <p:nvSpPr>
          <p:cNvPr id="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8194" name="Picture 2"/>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0" b="100000" l="0" r="91257"/>
                    </a14:imgEffect>
                  </a14:imgLayer>
                </a14:imgProps>
              </a:ext>
              <a:ext uri="{28A0092B-C50C-407E-A947-70E740481C1C}">
                <a14:useLocalDpi xmlns:a14="http://schemas.microsoft.com/office/drawing/2010/main" val="0"/>
              </a:ext>
            </a:extLst>
          </a:blip>
          <a:srcRect/>
          <a:stretch>
            <a:fillRect/>
          </a:stretch>
        </p:blipFill>
        <p:spPr bwMode="auto">
          <a:xfrm>
            <a:off x="4644008" y="3102339"/>
            <a:ext cx="2781492" cy="34350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Arrow Connector 5"/>
          <p:cNvCxnSpPr/>
          <p:nvPr/>
        </p:nvCxnSpPr>
        <p:spPr>
          <a:xfrm>
            <a:off x="3779912" y="3284984"/>
            <a:ext cx="720080" cy="72008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pic>
        <p:nvPicPr>
          <p:cNvPr id="8"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 y="1"/>
            <a:ext cx="1963419" cy="1268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itle 1"/>
          <p:cNvSpPr txBox="1">
            <a:spLocks/>
          </p:cNvSpPr>
          <p:nvPr/>
        </p:nvSpPr>
        <p:spPr>
          <a:xfrm>
            <a:off x="4139952" y="228600"/>
            <a:ext cx="4626096" cy="990600"/>
          </a:xfrm>
          <a:prstGeom prst="rect">
            <a:avLst/>
          </a:prstGeom>
        </p:spPr>
        <p:txBody>
          <a:bodyPr vert="horz" anchor="ctr">
            <a:normAutofit fontScale="92500"/>
          </a:bodyPr>
          <a:lstStyle>
            <a:lvl1pPr algn="l" rtl="0" eaLnBrk="1" latinLnBrk="0" hangingPunct="1">
              <a:spcBef>
                <a:spcPct val="0"/>
              </a:spcBef>
              <a:buNone/>
              <a:defRPr kumimoji="0" sz="4400" kern="1200">
                <a:solidFill>
                  <a:schemeClr val="tx2"/>
                </a:solidFill>
                <a:latin typeface="+mj-lt"/>
                <a:ea typeface="+mj-ea"/>
                <a:cs typeface="+mj-cs"/>
              </a:defRPr>
            </a:lvl1pPr>
          </a:lstStyle>
          <a:p>
            <a:pPr algn="r"/>
            <a:r>
              <a:rPr lang="fa-IR" sz="3600" b="1" dirty="0" smtClean="0">
                <a:cs typeface="B Nazanin" pitchFamily="2" charset="-78"/>
              </a:rPr>
              <a:t>بارگذاری- بار زلزله زلزله قائم:</a:t>
            </a:r>
            <a:endParaRPr lang="en-US" sz="3600" b="1" dirty="0">
              <a:cs typeface="B Nazanin" pitchFamily="2" charset="-78"/>
            </a:endParaRPr>
          </a:p>
        </p:txBody>
      </p:sp>
      <p:pic>
        <p:nvPicPr>
          <p:cNvPr id="9" name="Picture 1" descr="Ar3 copy"/>
          <p:cNvPicPr>
            <a:picLocks noChangeAspect="1" noChangeArrowheads="1"/>
          </p:cNvPicPr>
          <p:nvPr/>
        </p:nvPicPr>
        <p:blipFill>
          <a:blip r:embed="rId7" cstate="print">
            <a:lum contrast="-28000"/>
            <a:extLst>
              <a:ext uri="{28A0092B-C50C-407E-A947-70E740481C1C}">
                <a14:useLocalDpi xmlns:a14="http://schemas.microsoft.com/office/drawing/2010/main" val="0"/>
              </a:ext>
            </a:extLst>
          </a:blip>
          <a:srcRect/>
          <a:stretch>
            <a:fillRect/>
          </a:stretch>
        </p:blipFill>
        <p:spPr bwMode="auto">
          <a:xfrm>
            <a:off x="1963418" y="1"/>
            <a:ext cx="1161344" cy="1280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7536003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1920</TotalTime>
  <Words>1373</Words>
  <Application>Microsoft Office PowerPoint</Application>
  <PresentationFormat>On-screen Show (4:3)</PresentationFormat>
  <Paragraphs>122</Paragraphs>
  <Slides>31</Slides>
  <Notes>1</Notes>
  <HiddenSlides>0</HiddenSlides>
  <MMClips>0</MMClips>
  <ScaleCrop>false</ScaleCrop>
  <HeadingPairs>
    <vt:vector size="6" baseType="variant">
      <vt:variant>
        <vt:lpstr>Theme</vt:lpstr>
      </vt:variant>
      <vt:variant>
        <vt:i4>1</vt:i4>
      </vt:variant>
      <vt:variant>
        <vt:lpstr>Embedded OLE Servers</vt:lpstr>
      </vt:variant>
      <vt:variant>
        <vt:i4>3</vt:i4>
      </vt:variant>
      <vt:variant>
        <vt:lpstr>Slide Titles</vt:lpstr>
      </vt:variant>
      <vt:variant>
        <vt:i4>31</vt:i4>
      </vt:variant>
    </vt:vector>
  </HeadingPairs>
  <TitlesOfParts>
    <vt:vector size="35" baseType="lpstr">
      <vt:lpstr>Median</vt:lpstr>
      <vt:lpstr>Visio</vt:lpstr>
      <vt:lpstr>AutoCAD Drawing</vt:lpstr>
      <vt:lpstr>Equation</vt:lpstr>
      <vt:lpstr>پروژه مخزن هوایی آب شرب جزیره کیش</vt:lpstr>
      <vt:lpstr>معرفی پروژه:</vt:lpstr>
      <vt:lpstr>معرفی پروژه:</vt:lpstr>
      <vt:lpstr>مسائل ژئوتکنیکی:</vt:lpstr>
      <vt:lpstr>مسائل ژئوتکنیکی:</vt:lpstr>
      <vt:lpstr>بار گذاری:</vt:lpstr>
      <vt:lpstr>بارگذاری- بار زلزله:</vt:lpstr>
      <vt:lpstr>بارگذاری -بار زلزله:</vt:lpstr>
      <vt:lpstr>PowerPoint Presentation</vt:lpstr>
      <vt:lpstr>PowerPoint Presentation</vt:lpstr>
      <vt:lpstr>بار باد:</vt:lpstr>
      <vt:lpstr>بار زنده و برف:</vt:lpstr>
      <vt:lpstr>بار استاتیک آب:</vt:lpstr>
      <vt:lpstr>طراحی فونداسیون:</vt:lpstr>
      <vt:lpstr>طراحی فونداسیون:</vt:lpstr>
      <vt:lpstr>طراحی فونداسیون:</vt:lpstr>
      <vt:lpstr>آرماتورهای فونداسیون:</vt:lpstr>
      <vt:lpstr>طراحی پایه –نیروهای داخلی:</vt:lpstr>
      <vt:lpstr>طراحی پایه -آرماتورگذاری:</vt:lpstr>
      <vt:lpstr>طراحی ستونها- نیروهای داخلی:</vt:lpstr>
      <vt:lpstr>طراحی ستونها- آرماتورگذاری:</vt:lpstr>
      <vt:lpstr>طراحی پایه مخزن:</vt:lpstr>
      <vt:lpstr>طراحی ظرف مخزن-نیروهای داخلی:</vt:lpstr>
      <vt:lpstr>طراحی ظرف مخزن:</vt:lpstr>
      <vt:lpstr>شمای کلی آرماتورگذاری ظرف:</vt:lpstr>
      <vt:lpstr>طراحی سقف:</vt:lpstr>
      <vt:lpstr>شمای کلی آرماتورگذاری سقف:</vt:lpstr>
      <vt:lpstr>شفت میانی:</vt:lpstr>
      <vt:lpstr>پله و آسانسور:</vt:lpstr>
      <vt:lpstr>جابجایی افقی بالای مخزن:</vt:lpstr>
      <vt:lpstr>با تشکر از حسن توجه شما</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پروژه مخزن هوایی آب شرب جزیره کیش</dc:title>
  <dc:creator>Asoodeh Roya</dc:creator>
  <cp:lastModifiedBy>Shamshirsaz Shayan</cp:lastModifiedBy>
  <cp:revision>102</cp:revision>
  <dcterms:created xsi:type="dcterms:W3CDTF">2014-10-04T10:27:05Z</dcterms:created>
  <dcterms:modified xsi:type="dcterms:W3CDTF">2014-12-10T11:33:04Z</dcterms:modified>
</cp:coreProperties>
</file>